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93" r:id="rId3"/>
    <p:sldId id="284" r:id="rId4"/>
    <p:sldId id="257" r:id="rId5"/>
    <p:sldId id="267" r:id="rId6"/>
    <p:sldId id="268" r:id="rId7"/>
    <p:sldId id="269" r:id="rId8"/>
    <p:sldId id="270" r:id="rId9"/>
    <p:sldId id="262" r:id="rId10"/>
    <p:sldId id="271" r:id="rId11"/>
    <p:sldId id="264" r:id="rId12"/>
    <p:sldId id="272" r:id="rId13"/>
    <p:sldId id="273" r:id="rId14"/>
    <p:sldId id="291" r:id="rId15"/>
    <p:sldId id="274" r:id="rId16"/>
    <p:sldId id="275" r:id="rId17"/>
    <p:sldId id="277" r:id="rId18"/>
    <p:sldId id="276" r:id="rId19"/>
    <p:sldId id="278" r:id="rId20"/>
    <p:sldId id="279" r:id="rId21"/>
    <p:sldId id="290" r:id="rId22"/>
    <p:sldId id="260" r:id="rId23"/>
    <p:sldId id="283" r:id="rId24"/>
    <p:sldId id="285" r:id="rId25"/>
    <p:sldId id="261" r:id="rId26"/>
    <p:sldId id="287" r:id="rId27"/>
    <p:sldId id="288" r:id="rId28"/>
    <p:sldId id="289" r:id="rId29"/>
    <p:sldId id="266" r:id="rId30"/>
    <p:sldId id="294" r:id="rId31"/>
    <p:sldId id="286" r:id="rId32"/>
    <p:sldId id="292" r:id="rId33"/>
  </p:sldIdLst>
  <p:sldSz cx="12192000" cy="6858000"/>
  <p:notesSz cx="6858000" cy="9144000"/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13" autoAdjust="0"/>
    <p:restoredTop sz="94660"/>
  </p:normalViewPr>
  <p:slideViewPr>
    <p:cSldViewPr snapToGrid="0">
      <p:cViewPr varScale="1">
        <p:scale>
          <a:sx n="92" d="100"/>
          <a:sy n="92" d="100"/>
        </p:scale>
        <p:origin x="35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sv-S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8F820-FA21-4AD6-91E0-A2D51AD7B2C1}" type="datetimeFigureOut">
              <a:rPr lang="sv-SE" smtClean="0"/>
              <a:t>2016-02-01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CCF6A-D2DA-4703-8F18-A44AF58BDEF8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5386040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8F820-FA21-4AD6-91E0-A2D51AD7B2C1}" type="datetimeFigureOut">
              <a:rPr lang="sv-SE" smtClean="0"/>
              <a:t>2016-02-01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CCF6A-D2DA-4703-8F18-A44AF58BDEF8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9565532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8F820-FA21-4AD6-91E0-A2D51AD7B2C1}" type="datetimeFigureOut">
              <a:rPr lang="sv-SE" smtClean="0"/>
              <a:t>2016-02-01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CCF6A-D2DA-4703-8F18-A44AF58BDEF8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4392942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8F820-FA21-4AD6-91E0-A2D51AD7B2C1}" type="datetimeFigureOut">
              <a:rPr lang="sv-SE" smtClean="0"/>
              <a:t>2016-02-01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CCF6A-D2DA-4703-8F18-A44AF58BDEF8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5505910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8F820-FA21-4AD6-91E0-A2D51AD7B2C1}" type="datetimeFigureOut">
              <a:rPr lang="sv-SE" smtClean="0"/>
              <a:t>2016-02-01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CCF6A-D2DA-4703-8F18-A44AF58BDEF8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0254887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8F820-FA21-4AD6-91E0-A2D51AD7B2C1}" type="datetimeFigureOut">
              <a:rPr lang="sv-SE" smtClean="0"/>
              <a:t>2016-02-01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CCF6A-D2DA-4703-8F18-A44AF58BDEF8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3108285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8F820-FA21-4AD6-91E0-A2D51AD7B2C1}" type="datetimeFigureOut">
              <a:rPr lang="sv-SE" smtClean="0"/>
              <a:t>2016-02-01</a:t>
            </a:fld>
            <a:endParaRPr lang="sv-S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CCF6A-D2DA-4703-8F18-A44AF58BDEF8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2232025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8F820-FA21-4AD6-91E0-A2D51AD7B2C1}" type="datetimeFigureOut">
              <a:rPr lang="sv-SE" smtClean="0"/>
              <a:t>2016-02-01</a:t>
            </a:fld>
            <a:endParaRPr lang="sv-S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CCF6A-D2DA-4703-8F18-A44AF58BDEF8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6234446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8F820-FA21-4AD6-91E0-A2D51AD7B2C1}" type="datetimeFigureOut">
              <a:rPr lang="sv-SE" smtClean="0"/>
              <a:t>2016-02-01</a:t>
            </a:fld>
            <a:endParaRPr lang="sv-S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CCF6A-D2DA-4703-8F18-A44AF58BDEF8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9083510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8F820-FA21-4AD6-91E0-A2D51AD7B2C1}" type="datetimeFigureOut">
              <a:rPr lang="sv-SE" smtClean="0"/>
              <a:t>2016-02-01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CCF6A-D2DA-4703-8F18-A44AF58BDEF8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5875203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sv-S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8F820-FA21-4AD6-91E0-A2D51AD7B2C1}" type="datetimeFigureOut">
              <a:rPr lang="sv-SE" smtClean="0"/>
              <a:t>2016-02-01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CCF6A-D2DA-4703-8F18-A44AF58BDEF8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9807284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A8F820-FA21-4AD6-91E0-A2D51AD7B2C1}" type="datetimeFigureOut">
              <a:rPr lang="sv-SE" smtClean="0"/>
              <a:t>2016-02-01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3CCF6A-D2DA-4703-8F18-A44AF58BDEF8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8659177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Andreessen_Horowitz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Meteor</a:t>
            </a:r>
            <a:endParaRPr lang="sv-S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sv-SE" dirty="0" smtClean="0"/>
              <a:t>Christoffer Noring, </a:t>
            </a:r>
            <a:r>
              <a:rPr lang="sv-SE" dirty="0" err="1" smtClean="0"/>
              <a:t>Softhouse</a:t>
            </a:r>
            <a:endParaRPr lang="sv-S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2539" y="5167423"/>
            <a:ext cx="4302103" cy="1179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76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Second </a:t>
            </a:r>
            <a:r>
              <a:rPr lang="sv-SE" dirty="0" err="1" smtClean="0"/>
              <a:t>app</a:t>
            </a:r>
            <a:r>
              <a:rPr lang="sv-SE" dirty="0" smtClean="0"/>
              <a:t> – naive </a:t>
            </a:r>
            <a:r>
              <a:rPr lang="sv-SE" dirty="0" err="1" smtClean="0"/>
              <a:t>code</a:t>
            </a:r>
            <a:endParaRPr lang="sv-SE" dirty="0"/>
          </a:p>
        </p:txBody>
      </p:sp>
      <p:sp>
        <p:nvSpPr>
          <p:cNvPr id="4" name="Rectangle 3"/>
          <p:cNvSpPr/>
          <p:nvPr/>
        </p:nvSpPr>
        <p:spPr>
          <a:xfrm>
            <a:off x="1011381" y="1434141"/>
            <a:ext cx="7872845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v-SE" sz="12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sv-SE" sz="1200" dirty="0" err="1" smtClean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head</a:t>
            </a:r>
            <a:r>
              <a:rPr lang="sv-SE" sz="12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sv-SE" sz="12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sv-SE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sv-SE" sz="12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sv-SE" sz="1200" dirty="0" err="1" smtClean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title</a:t>
            </a:r>
            <a:r>
              <a:rPr lang="sv-SE" sz="12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r>
              <a:rPr lang="sv-SE" sz="12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clean</a:t>
            </a:r>
            <a:r>
              <a:rPr lang="sv-SE" sz="12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sv-SE" sz="1200" dirty="0" err="1" smtClean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title</a:t>
            </a:r>
            <a:r>
              <a:rPr lang="sv-SE" sz="12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sv-SE" sz="12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sv-SE" sz="12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sv-SE" sz="1200" dirty="0" err="1" smtClean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head</a:t>
            </a:r>
            <a:r>
              <a:rPr lang="sv-SE" sz="12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sv-SE" sz="12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sv-SE" sz="12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sv-SE" sz="12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sv-SE" sz="1200" dirty="0" err="1" smtClean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body</a:t>
            </a:r>
            <a:r>
              <a:rPr lang="sv-SE" sz="12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sv-SE" sz="12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12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200" dirty="0" smtClean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h1</a:t>
            </a:r>
            <a:r>
              <a:rPr lang="en-US" sz="12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r>
              <a:rPr lang="en-US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Let's clean the house</a:t>
            </a:r>
            <a:r>
              <a:rPr lang="en-US" sz="12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sz="1200" dirty="0" smtClean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h1</a:t>
            </a:r>
            <a:r>
              <a:rPr lang="en-US" sz="12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12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sv-SE" sz="12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sv-SE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sv-SE" sz="1200" b="1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{{</a:t>
            </a:r>
            <a:r>
              <a:rPr lang="sv-SE" sz="1200" b="1" dirty="0" smtClean="0">
                <a:solidFill>
                  <a:srgbClr val="0064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r>
              <a:rPr lang="sv-SE" sz="1200" b="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sv-SE" sz="1200" b="0" dirty="0" err="1" smtClean="0">
                <a:solidFill>
                  <a:srgbClr val="8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cleanlist</a:t>
            </a:r>
            <a:r>
              <a:rPr lang="sv-SE" sz="1200" b="1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}}</a:t>
            </a:r>
            <a:endParaRPr lang="sv-SE" sz="1200" b="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sv-SE" sz="1200" b="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sv-SE" sz="1200" b="0" dirty="0" err="1" smtClean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body</a:t>
            </a:r>
            <a:r>
              <a:rPr lang="sv-SE" sz="1200" b="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sv-SE" sz="1200" b="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sv-SE" sz="1200" b="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sv-SE" sz="1200" b="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sv-SE" sz="1200" b="0" dirty="0" smtClean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sv-SE" sz="1200" b="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sv-SE" sz="1200" b="0" dirty="0" err="1" smtClean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name</a:t>
            </a:r>
            <a:r>
              <a:rPr lang="sv-SE" sz="1200" b="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="</a:t>
            </a:r>
            <a:r>
              <a:rPr lang="sv-SE" sz="1200" b="0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cleanlist</a:t>
            </a:r>
            <a:r>
              <a:rPr lang="sv-SE" sz="1200" b="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"&gt;</a:t>
            </a:r>
            <a:endParaRPr lang="sv-SE" sz="1200" b="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sv-SE" sz="1200" b="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sv-SE" sz="1200" b="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sv-SE" sz="1200" b="0" dirty="0" smtClean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form</a:t>
            </a:r>
            <a:r>
              <a:rPr lang="sv-SE" sz="1200" b="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sv-SE" sz="1200" b="0" dirty="0" err="1" smtClean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class</a:t>
            </a:r>
            <a:r>
              <a:rPr lang="sv-SE" sz="1200" b="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="</a:t>
            </a:r>
            <a:r>
              <a:rPr lang="sv-SE" sz="1200" b="0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create</a:t>
            </a:r>
            <a:r>
              <a:rPr lang="sv-SE" sz="1200" b="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-item"&gt;</a:t>
            </a:r>
            <a:endParaRPr lang="sv-SE" sz="1200" b="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200" b="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sz="1200" b="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200" b="0" dirty="0" smtClean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input</a:t>
            </a:r>
            <a:r>
              <a:rPr lang="en-US" sz="1200" b="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b="0" dirty="0" smtClean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required</a:t>
            </a:r>
            <a:r>
              <a:rPr lang="en-US" sz="1200" b="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b="0" dirty="0" smtClean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name</a:t>
            </a:r>
            <a:r>
              <a:rPr lang="en-US" sz="1200" b="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="name"</a:t>
            </a:r>
            <a:r>
              <a:rPr lang="en-US" sz="1200" b="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b="0" dirty="0" smtClean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placeholder</a:t>
            </a:r>
            <a:r>
              <a:rPr lang="en-US" sz="1200" b="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="item name"</a:t>
            </a:r>
            <a:r>
              <a:rPr lang="en-US" sz="1200" b="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b="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/&gt;</a:t>
            </a:r>
            <a:endParaRPr lang="en-US" sz="1200" b="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sv-SE" sz="1200" b="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sv-SE" sz="1200" b="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sv-SE" sz="1200" b="0" dirty="0" err="1" smtClean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button</a:t>
            </a:r>
            <a:r>
              <a:rPr lang="sv-SE" sz="1200" b="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r>
              <a:rPr lang="sv-SE" sz="1200" b="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Save</a:t>
            </a:r>
            <a:r>
              <a:rPr lang="sv-SE" sz="1200" b="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sv-SE" sz="1200" b="0" dirty="0" err="1" smtClean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button</a:t>
            </a:r>
            <a:r>
              <a:rPr lang="sv-SE" sz="1200" b="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sv-SE" sz="1200" b="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sv-SE" sz="1200" b="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sv-SE" sz="1200" b="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sv-SE" sz="1200" b="0" dirty="0" smtClean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form</a:t>
            </a:r>
            <a:r>
              <a:rPr lang="sv-SE" sz="1200" b="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sv-SE" sz="1200" b="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sv-SE" sz="1200" b="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sv-SE" sz="1200" b="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sv-SE" sz="1200" b="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sv-SE" sz="1200" b="0" dirty="0" err="1" smtClean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ul</a:t>
            </a:r>
            <a:r>
              <a:rPr lang="sv-SE" sz="1200" b="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sv-SE" sz="1200" b="0" dirty="0" err="1" smtClean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name</a:t>
            </a:r>
            <a:r>
              <a:rPr lang="sv-SE" sz="1200" b="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="</a:t>
            </a:r>
            <a:r>
              <a:rPr lang="sv-SE" sz="1200" b="0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items</a:t>
            </a:r>
            <a:r>
              <a:rPr lang="sv-SE" sz="1200" b="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"&gt;</a:t>
            </a:r>
            <a:endParaRPr lang="sv-SE" sz="1200" b="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sv-SE" sz="1200" b="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sv-SE" sz="1200" b="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sv-SE" sz="1200" b="1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{{</a:t>
            </a:r>
            <a:r>
              <a:rPr lang="sv-SE" sz="1200" b="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sv-SE" sz="1200" b="1" dirty="0" smtClean="0">
                <a:solidFill>
                  <a:srgbClr val="0064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</a:t>
            </a:r>
            <a:r>
              <a:rPr lang="sv-SE" sz="1200" b="1" dirty="0" err="1" smtClean="0">
                <a:solidFill>
                  <a:srgbClr val="0064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each</a:t>
            </a:r>
            <a:r>
              <a:rPr lang="sv-SE" sz="1200" b="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sv-SE" sz="1200" b="0" dirty="0" err="1" smtClean="0">
                <a:solidFill>
                  <a:srgbClr val="8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items</a:t>
            </a:r>
            <a:r>
              <a:rPr lang="sv-SE" sz="1200" b="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sv-SE" sz="1200" b="1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}}</a:t>
            </a:r>
            <a:endParaRPr lang="sv-SE" sz="1200" b="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sv-SE" sz="1200" b="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sv-SE" sz="1200" b="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sv-SE" sz="1200" b="0" dirty="0" smtClean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li</a:t>
            </a:r>
            <a:r>
              <a:rPr lang="sv-SE" sz="1200" b="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sv-SE" sz="1200" b="0" dirty="0" err="1" smtClean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class</a:t>
            </a:r>
            <a:r>
              <a:rPr lang="sv-SE" sz="1200" b="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="item"&gt;</a:t>
            </a:r>
            <a:endParaRPr lang="sv-SE" sz="1200" b="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sv-SE" sz="1200" b="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</a:t>
            </a:r>
            <a:r>
              <a:rPr lang="sv-SE" sz="1200" b="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Name</a:t>
            </a:r>
            <a:r>
              <a:rPr lang="sv-SE" sz="1200" b="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: </a:t>
            </a:r>
            <a:r>
              <a:rPr lang="sv-SE" sz="1200" b="1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{{</a:t>
            </a:r>
            <a:r>
              <a:rPr lang="sv-SE" sz="1200" b="0" dirty="0" err="1" smtClean="0">
                <a:solidFill>
                  <a:srgbClr val="8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name</a:t>
            </a:r>
            <a:r>
              <a:rPr lang="sv-SE" sz="1200" b="1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}}</a:t>
            </a:r>
            <a:r>
              <a:rPr lang="sv-SE" sz="1200" b="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</a:p>
          <a:p>
            <a:r>
              <a:rPr lang="sv-SE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sv-SE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</a:t>
            </a:r>
            <a:r>
              <a:rPr lang="sv-SE" sz="1200" b="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sv-SE" sz="1200" b="0" dirty="0" smtClean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input</a:t>
            </a:r>
            <a:r>
              <a:rPr lang="sv-SE" sz="1200" b="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sv-SE" sz="1200" b="0" dirty="0" err="1" smtClean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</a:t>
            </a:r>
            <a:r>
              <a:rPr lang="sv-SE" sz="1200" b="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="checkbox"</a:t>
            </a:r>
            <a:r>
              <a:rPr lang="sv-SE" sz="1200" b="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sv-SE" sz="1200" b="0" dirty="0" err="1" smtClean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checked</a:t>
            </a:r>
            <a:r>
              <a:rPr lang="sv-SE" sz="1200" b="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="</a:t>
            </a:r>
            <a:r>
              <a:rPr lang="sv-SE" sz="1200" b="1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{{</a:t>
            </a:r>
            <a:r>
              <a:rPr lang="sv-SE" sz="1200" b="0" dirty="0" err="1" smtClean="0">
                <a:solidFill>
                  <a:srgbClr val="8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done</a:t>
            </a:r>
            <a:r>
              <a:rPr lang="sv-SE" sz="1200" b="1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}}</a:t>
            </a:r>
            <a:r>
              <a:rPr lang="sv-SE" sz="1200" b="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sv-SE" sz="1200" b="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sv-SE" sz="1200" b="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/&gt;</a:t>
            </a:r>
            <a:endParaRPr lang="sv-SE" sz="1200" b="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sv-SE" sz="1200" b="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sv-SE" sz="1200" b="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sv-SE" sz="1200" b="0" dirty="0" smtClean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li</a:t>
            </a:r>
            <a:r>
              <a:rPr lang="sv-SE" sz="1200" b="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sv-SE" sz="1200" b="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sv-SE" sz="1200" b="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sv-SE" sz="1200" b="1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{{</a:t>
            </a:r>
            <a:r>
              <a:rPr lang="sv-SE" sz="1200" b="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sv-SE" sz="1200" b="1" dirty="0" smtClean="0">
                <a:solidFill>
                  <a:srgbClr val="0064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</a:t>
            </a:r>
            <a:r>
              <a:rPr lang="sv-SE" sz="1200" b="1" dirty="0" err="1" smtClean="0">
                <a:solidFill>
                  <a:srgbClr val="0064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each</a:t>
            </a:r>
            <a:r>
              <a:rPr lang="sv-SE" sz="1200" b="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sv-SE" sz="1200" b="1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}}</a:t>
            </a:r>
            <a:endParaRPr lang="sv-SE" sz="1200" b="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sv-SE" sz="1200" b="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sv-SE" sz="1200" b="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sv-SE" sz="1200" b="0" dirty="0" err="1" smtClean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ul</a:t>
            </a:r>
            <a:r>
              <a:rPr lang="sv-SE" sz="1200" b="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sv-SE" sz="1200" b="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sv-SE" sz="1200" b="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sv-SE" sz="1200" b="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sv-SE" sz="1200" b="0" dirty="0" smtClean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sv-SE" sz="1200" b="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sv-SE" sz="1200" b="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757554" y="1157141"/>
            <a:ext cx="6096000" cy="563231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sv-SE" sz="12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Items</a:t>
            </a:r>
            <a:r>
              <a:rPr lang="sv-SE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sv-SE" sz="12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new</a:t>
            </a:r>
            <a:r>
              <a:rPr lang="sv-SE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sv-SE" sz="12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Meteor.Collection</a:t>
            </a:r>
            <a:r>
              <a:rPr lang="sv-SE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sv-SE" sz="1200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</a:t>
            </a:r>
            <a:r>
              <a:rPr lang="sv-SE" sz="1200" dirty="0" err="1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items</a:t>
            </a:r>
            <a:r>
              <a:rPr lang="sv-SE" sz="1200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</a:t>
            </a:r>
            <a:r>
              <a:rPr lang="sv-SE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endParaRPr lang="sv-SE" sz="12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sv-SE" sz="1200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sv-SE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sv-SE" sz="12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Meteor.isClient</a:t>
            </a:r>
            <a:r>
              <a:rPr lang="sv-SE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</a:p>
          <a:p>
            <a:r>
              <a:rPr lang="sv-SE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sv-SE" sz="1200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</a:t>
            </a:r>
            <a:r>
              <a:rPr lang="sv-SE" sz="1200" dirty="0" err="1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counter</a:t>
            </a:r>
            <a:r>
              <a:rPr lang="sv-SE" sz="1200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starts at 0</a:t>
            </a:r>
            <a:endParaRPr lang="sv-SE" sz="12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sv-SE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sv-SE" sz="12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Session.setDefault</a:t>
            </a:r>
            <a:r>
              <a:rPr lang="sv-SE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sv-SE" sz="1200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</a:t>
            </a:r>
            <a:r>
              <a:rPr lang="sv-SE" sz="1200" dirty="0" err="1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counter</a:t>
            </a:r>
            <a:r>
              <a:rPr lang="sv-SE" sz="1200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</a:t>
            </a:r>
            <a:r>
              <a:rPr lang="sv-SE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0);</a:t>
            </a:r>
          </a:p>
          <a:p>
            <a:endParaRPr lang="sv-SE" sz="12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sv-SE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sv-SE" sz="12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Template.cleanlist.helpers</a:t>
            </a:r>
            <a:r>
              <a:rPr lang="sv-SE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({</a:t>
            </a:r>
          </a:p>
          <a:p>
            <a:r>
              <a:rPr lang="sv-SE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sv-SE" sz="12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items</a:t>
            </a:r>
            <a:r>
              <a:rPr lang="sv-SE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 </a:t>
            </a:r>
            <a:r>
              <a:rPr lang="sv-SE" sz="1200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function</a:t>
            </a:r>
            <a:r>
              <a:rPr lang="sv-SE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() {</a:t>
            </a:r>
          </a:p>
          <a:p>
            <a:r>
              <a:rPr lang="sv-SE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</a:t>
            </a:r>
            <a:r>
              <a:rPr lang="sv-SE" sz="1200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sv-SE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sv-SE" sz="12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Items.find</a:t>
            </a:r>
            <a:r>
              <a:rPr lang="sv-SE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({});</a:t>
            </a:r>
          </a:p>
          <a:p>
            <a:r>
              <a:rPr lang="sv-SE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}</a:t>
            </a:r>
          </a:p>
          <a:p>
            <a:r>
              <a:rPr lang="sv-SE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});</a:t>
            </a:r>
          </a:p>
          <a:p>
            <a:endParaRPr lang="sv-SE" sz="12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sv-SE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sv-SE" sz="12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Template.cleanlist.events</a:t>
            </a:r>
            <a:r>
              <a:rPr lang="sv-SE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({</a:t>
            </a:r>
          </a:p>
          <a:p>
            <a:r>
              <a:rPr lang="sv-SE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sv-SE" sz="1200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</a:t>
            </a:r>
            <a:r>
              <a:rPr lang="sv-SE" sz="1200" dirty="0" err="1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click</a:t>
            </a:r>
            <a:r>
              <a:rPr lang="sv-SE" sz="1200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.item'</a:t>
            </a:r>
            <a:r>
              <a:rPr lang="sv-SE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 </a:t>
            </a:r>
            <a:r>
              <a:rPr lang="sv-SE" sz="1200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function</a:t>
            </a:r>
            <a:r>
              <a:rPr lang="sv-SE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(event) {</a:t>
            </a:r>
          </a:p>
          <a:p>
            <a:r>
              <a:rPr lang="sv-SE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</a:t>
            </a:r>
          </a:p>
          <a:p>
            <a:r>
              <a:rPr lang="sv-SE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</a:t>
            </a:r>
            <a:r>
              <a:rPr lang="sv-SE" sz="12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Items.update</a:t>
            </a:r>
            <a:r>
              <a:rPr lang="sv-SE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sv-SE" sz="1200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this</a:t>
            </a:r>
            <a:r>
              <a:rPr lang="sv-SE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._id, {</a:t>
            </a:r>
          </a:p>
          <a:p>
            <a:r>
              <a:rPr lang="sv-SE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$set: { </a:t>
            </a:r>
            <a:r>
              <a:rPr lang="sv-SE" sz="12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done</a:t>
            </a:r>
            <a:r>
              <a:rPr lang="sv-SE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 !</a:t>
            </a:r>
            <a:r>
              <a:rPr lang="sv-SE" sz="1200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this</a:t>
            </a:r>
            <a:r>
              <a:rPr lang="sv-SE" sz="12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.done</a:t>
            </a:r>
            <a:r>
              <a:rPr lang="sv-SE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</a:t>
            </a:r>
          </a:p>
          <a:p>
            <a:r>
              <a:rPr lang="sv-SE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});</a:t>
            </a:r>
          </a:p>
          <a:p>
            <a:r>
              <a:rPr lang="sv-SE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},</a:t>
            </a:r>
          </a:p>
          <a:p>
            <a:r>
              <a:rPr lang="sv-SE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sv-SE" sz="1200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</a:t>
            </a:r>
            <a:r>
              <a:rPr lang="sv-SE" sz="1200" dirty="0" err="1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submit</a:t>
            </a:r>
            <a:r>
              <a:rPr lang="sv-SE" sz="1200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.</a:t>
            </a:r>
            <a:r>
              <a:rPr lang="sv-SE" sz="1200" dirty="0" err="1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create</a:t>
            </a:r>
            <a:r>
              <a:rPr lang="sv-SE" sz="1200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-item'</a:t>
            </a:r>
            <a:r>
              <a:rPr lang="sv-SE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 </a:t>
            </a:r>
            <a:r>
              <a:rPr lang="sv-SE" sz="1200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function</a:t>
            </a:r>
            <a:r>
              <a:rPr lang="sv-SE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(event) {</a:t>
            </a:r>
          </a:p>
          <a:p>
            <a:r>
              <a:rPr lang="sv-SE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</a:t>
            </a:r>
            <a:r>
              <a:rPr lang="sv-SE" sz="12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var</a:t>
            </a:r>
            <a:r>
              <a:rPr lang="sv-SE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sv-SE" sz="12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name</a:t>
            </a:r>
            <a:r>
              <a:rPr lang="sv-SE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sv-SE" sz="12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event.target.name.value</a:t>
            </a:r>
            <a:r>
              <a:rPr lang="sv-SE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endParaRPr lang="sv-SE" sz="12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sv-SE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</a:t>
            </a:r>
            <a:r>
              <a:rPr lang="sv-SE" sz="12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Items.insert</a:t>
            </a:r>
            <a:r>
              <a:rPr lang="sv-SE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({</a:t>
            </a:r>
          </a:p>
          <a:p>
            <a:r>
              <a:rPr lang="sv-SE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</a:t>
            </a:r>
            <a:r>
              <a:rPr lang="sv-SE" sz="12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name</a:t>
            </a:r>
            <a:r>
              <a:rPr lang="sv-SE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 </a:t>
            </a:r>
            <a:r>
              <a:rPr lang="sv-SE" sz="12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name</a:t>
            </a:r>
            <a:r>
              <a:rPr lang="sv-SE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sv-SE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</a:t>
            </a:r>
            <a:r>
              <a:rPr lang="sv-SE" sz="12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done</a:t>
            </a:r>
            <a:r>
              <a:rPr lang="sv-SE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 </a:t>
            </a:r>
            <a:r>
              <a:rPr lang="sv-SE" sz="1200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false</a:t>
            </a:r>
            <a:endParaRPr lang="sv-SE" sz="12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sv-SE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});</a:t>
            </a:r>
          </a:p>
          <a:p>
            <a:r>
              <a:rPr lang="sv-SE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}</a:t>
            </a:r>
          </a:p>
          <a:p>
            <a:r>
              <a:rPr lang="sv-SE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})</a:t>
            </a:r>
          </a:p>
          <a:p>
            <a:r>
              <a:rPr lang="sv-SE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endParaRPr lang="sv-SE" sz="12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700202" y="104576"/>
            <a:ext cx="53482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/>
              <a:t>Problem : </a:t>
            </a:r>
          </a:p>
          <a:p>
            <a:r>
              <a:rPr lang="sv-SE" dirty="0" err="1"/>
              <a:t>W</a:t>
            </a:r>
            <a:r>
              <a:rPr lang="sv-SE" dirty="0" err="1" smtClean="0"/>
              <a:t>e</a:t>
            </a:r>
            <a:r>
              <a:rPr lang="sv-SE" dirty="0" smtClean="0"/>
              <a:t> </a:t>
            </a:r>
            <a:r>
              <a:rPr lang="sv-SE" dirty="0" err="1" smtClean="0"/>
              <a:t>grab</a:t>
            </a:r>
            <a:r>
              <a:rPr lang="sv-SE" dirty="0" smtClean="0"/>
              <a:t> the </a:t>
            </a:r>
            <a:r>
              <a:rPr lang="sv-SE" dirty="0" err="1" smtClean="0"/>
              <a:t>whole</a:t>
            </a:r>
            <a:r>
              <a:rPr lang="sv-SE" dirty="0" smtClean="0"/>
              <a:t> </a:t>
            </a:r>
            <a:r>
              <a:rPr lang="sv-SE" dirty="0" err="1" smtClean="0"/>
              <a:t>collection</a:t>
            </a:r>
            <a:r>
              <a:rPr lang="sv-SE" dirty="0" smtClean="0"/>
              <a:t>, </a:t>
            </a:r>
            <a:r>
              <a:rPr lang="sv-SE" dirty="0" err="1" smtClean="0"/>
              <a:t>could</a:t>
            </a:r>
            <a:r>
              <a:rPr lang="sv-SE" dirty="0" smtClean="0"/>
              <a:t> be millions </a:t>
            </a:r>
            <a:r>
              <a:rPr lang="sv-SE" dirty="0" err="1" smtClean="0"/>
              <a:t>of</a:t>
            </a:r>
            <a:r>
              <a:rPr lang="sv-SE" dirty="0" smtClean="0"/>
              <a:t> </a:t>
            </a:r>
            <a:r>
              <a:rPr lang="sv-SE" dirty="0" err="1" smtClean="0"/>
              <a:t>rows</a:t>
            </a:r>
            <a:endParaRPr lang="sv-SE" dirty="0" smtClean="0"/>
          </a:p>
          <a:p>
            <a:r>
              <a:rPr lang="sv-SE" dirty="0" err="1" smtClean="0"/>
              <a:t>What</a:t>
            </a:r>
            <a:r>
              <a:rPr lang="sv-SE" dirty="0" smtClean="0"/>
              <a:t> </a:t>
            </a:r>
            <a:r>
              <a:rPr lang="sv-SE" dirty="0" err="1" smtClean="0"/>
              <a:t>about</a:t>
            </a:r>
            <a:r>
              <a:rPr lang="sv-SE" dirty="0" smtClean="0"/>
              <a:t> </a:t>
            </a:r>
            <a:r>
              <a:rPr lang="sv-SE" dirty="0" err="1" smtClean="0"/>
              <a:t>security</a:t>
            </a:r>
            <a:r>
              <a:rPr lang="sv-SE" dirty="0" smtClean="0"/>
              <a:t>, </a:t>
            </a:r>
            <a:r>
              <a:rPr lang="sv-SE" dirty="0" err="1" smtClean="0"/>
              <a:t>everyone</a:t>
            </a:r>
            <a:r>
              <a:rPr lang="sv-SE" dirty="0" smtClean="0"/>
              <a:t> </a:t>
            </a:r>
            <a:r>
              <a:rPr lang="sv-SE" dirty="0" err="1" smtClean="0"/>
              <a:t>shouldnt</a:t>
            </a:r>
            <a:r>
              <a:rPr lang="sv-SE" dirty="0" smtClean="0"/>
              <a:t> </a:t>
            </a:r>
            <a:r>
              <a:rPr lang="sv-SE" dirty="0" err="1" smtClean="0"/>
              <a:t>see</a:t>
            </a:r>
            <a:r>
              <a:rPr lang="sv-SE" dirty="0" smtClean="0"/>
              <a:t> my data </a:t>
            </a:r>
            <a:endParaRPr lang="sv-SE" dirty="0"/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9902536" y="1027906"/>
            <a:ext cx="841664" cy="15490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174883" y="5987396"/>
            <a:ext cx="48735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400" dirty="0" err="1" smtClean="0"/>
              <a:t>We</a:t>
            </a:r>
            <a:r>
              <a:rPr lang="sv-SE" sz="2400" dirty="0" smtClean="0"/>
              <a:t> </a:t>
            </a:r>
            <a:r>
              <a:rPr lang="sv-SE" sz="2400" dirty="0" err="1" smtClean="0"/>
              <a:t>are</a:t>
            </a:r>
            <a:r>
              <a:rPr lang="sv-SE" sz="2400" dirty="0" smtClean="0"/>
              <a:t> </a:t>
            </a:r>
            <a:r>
              <a:rPr lang="sv-SE" sz="2400" dirty="0" err="1" smtClean="0"/>
              <a:t>talking</a:t>
            </a:r>
            <a:r>
              <a:rPr lang="sv-SE" sz="2400" dirty="0" smtClean="0"/>
              <a:t> </a:t>
            </a:r>
            <a:r>
              <a:rPr lang="sv-SE" sz="2400" dirty="0" err="1" smtClean="0"/>
              <a:t>directly</a:t>
            </a:r>
            <a:r>
              <a:rPr lang="sv-SE" sz="2400" dirty="0" smtClean="0"/>
              <a:t> to a </a:t>
            </a:r>
            <a:r>
              <a:rPr lang="sv-SE" sz="2400" dirty="0" err="1" smtClean="0"/>
              <a:t>collection</a:t>
            </a:r>
            <a:r>
              <a:rPr lang="sv-SE" sz="2400" dirty="0" smtClean="0"/>
              <a:t> </a:t>
            </a:r>
          </a:p>
          <a:p>
            <a:r>
              <a:rPr lang="sv-SE" sz="2400" dirty="0" smtClean="0"/>
              <a:t>in the </a:t>
            </a:r>
            <a:r>
              <a:rPr lang="sv-SE" sz="2400" dirty="0" err="1" smtClean="0"/>
              <a:t>frontend</a:t>
            </a:r>
            <a:r>
              <a:rPr lang="sv-SE" sz="2400" dirty="0" smtClean="0"/>
              <a:t>, OMG!!</a:t>
            </a:r>
            <a:endParaRPr lang="sv-SE" sz="2400" dirty="0"/>
          </a:p>
        </p:txBody>
      </p:sp>
      <p:cxnSp>
        <p:nvCxnSpPr>
          <p:cNvPr id="12" name="Straight Arrow Connector 11"/>
          <p:cNvCxnSpPr/>
          <p:nvPr/>
        </p:nvCxnSpPr>
        <p:spPr>
          <a:xfrm flipH="1" flipV="1">
            <a:off x="9247909" y="5569527"/>
            <a:ext cx="768927" cy="4468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1848583" y="5288973"/>
            <a:ext cx="3890661" cy="28055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3" name="Rectangle 12"/>
          <p:cNvSpPr/>
          <p:nvPr/>
        </p:nvSpPr>
        <p:spPr>
          <a:xfrm>
            <a:off x="7463139" y="3624384"/>
            <a:ext cx="3890661" cy="118588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075585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Going </a:t>
            </a:r>
            <a:r>
              <a:rPr lang="sv-SE" dirty="0" err="1" smtClean="0"/>
              <a:t>enterprise</a:t>
            </a:r>
            <a:endParaRPr lang="sv-S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sv-SE" b="1" dirty="0" err="1"/>
              <a:t>O</a:t>
            </a:r>
            <a:r>
              <a:rPr lang="sv-SE" b="1" dirty="0" err="1" smtClean="0"/>
              <a:t>rganizing</a:t>
            </a:r>
            <a:r>
              <a:rPr lang="sv-SE" dirty="0" smtClean="0"/>
              <a:t> the </a:t>
            </a:r>
            <a:r>
              <a:rPr lang="sv-SE" dirty="0" err="1" smtClean="0"/>
              <a:t>code</a:t>
            </a:r>
            <a:r>
              <a:rPr lang="sv-SE" dirty="0" smtClean="0"/>
              <a:t> </a:t>
            </a:r>
            <a:r>
              <a:rPr lang="sv-SE" dirty="0" err="1" smtClean="0"/>
              <a:t>better</a:t>
            </a:r>
            <a:r>
              <a:rPr lang="sv-SE" dirty="0" smtClean="0"/>
              <a:t> so it </a:t>
            </a:r>
            <a:r>
              <a:rPr lang="sv-SE" dirty="0" err="1" smtClean="0"/>
              <a:t>scales</a:t>
            </a:r>
            <a:r>
              <a:rPr lang="sv-SE" dirty="0" smtClean="0"/>
              <a:t> </a:t>
            </a:r>
            <a:r>
              <a:rPr lang="sv-SE" dirty="0" err="1" smtClean="0"/>
              <a:t>better</a:t>
            </a:r>
            <a:r>
              <a:rPr lang="sv-SE" dirty="0" smtClean="0"/>
              <a:t> </a:t>
            </a:r>
            <a:r>
              <a:rPr lang="sv-SE" dirty="0" err="1" smtClean="0"/>
              <a:t>with</a:t>
            </a:r>
            <a:r>
              <a:rPr lang="sv-SE" dirty="0" smtClean="0"/>
              <a:t> features </a:t>
            </a:r>
            <a:r>
              <a:rPr lang="sv-SE" dirty="0" err="1" smtClean="0"/>
              <a:t>added</a:t>
            </a:r>
            <a:endParaRPr lang="sv-SE" dirty="0" smtClean="0"/>
          </a:p>
          <a:p>
            <a:r>
              <a:rPr lang="sv-SE" b="1" dirty="0" smtClean="0"/>
              <a:t>Limit</a:t>
            </a:r>
            <a:r>
              <a:rPr lang="sv-SE" dirty="0" smtClean="0"/>
              <a:t> </a:t>
            </a:r>
            <a:r>
              <a:rPr lang="sv-SE" dirty="0" err="1" smtClean="0"/>
              <a:t>who</a:t>
            </a:r>
            <a:r>
              <a:rPr lang="sv-SE" dirty="0" smtClean="0"/>
              <a:t> gets to </a:t>
            </a:r>
            <a:r>
              <a:rPr lang="sv-SE" dirty="0" err="1" smtClean="0"/>
              <a:t>see</a:t>
            </a:r>
            <a:r>
              <a:rPr lang="sv-SE" dirty="0" smtClean="0"/>
              <a:t> </a:t>
            </a:r>
            <a:r>
              <a:rPr lang="sv-SE" dirty="0" err="1" smtClean="0"/>
              <a:t>what</a:t>
            </a:r>
            <a:r>
              <a:rPr lang="sv-SE" dirty="0" smtClean="0"/>
              <a:t>, and </a:t>
            </a:r>
            <a:r>
              <a:rPr lang="sv-SE" dirty="0" err="1" smtClean="0"/>
              <a:t>recordset</a:t>
            </a:r>
            <a:r>
              <a:rPr lang="sv-SE" dirty="0" smtClean="0"/>
              <a:t> </a:t>
            </a:r>
            <a:r>
              <a:rPr lang="sv-SE" dirty="0" err="1" smtClean="0"/>
              <a:t>size</a:t>
            </a:r>
            <a:endParaRPr lang="sv-SE" dirty="0" smtClean="0"/>
          </a:p>
          <a:p>
            <a:r>
              <a:rPr lang="sv-SE" b="1" dirty="0" err="1" smtClean="0"/>
              <a:t>Add</a:t>
            </a:r>
            <a:r>
              <a:rPr lang="sv-SE" b="1" dirty="0" smtClean="0"/>
              <a:t> Login</a:t>
            </a:r>
            <a:r>
              <a:rPr lang="sv-SE" dirty="0" smtClean="0"/>
              <a:t>, different </a:t>
            </a:r>
            <a:r>
              <a:rPr lang="sv-SE" dirty="0" err="1" smtClean="0"/>
              <a:t>packages</a:t>
            </a:r>
            <a:r>
              <a:rPr lang="sv-SE" dirty="0" smtClean="0"/>
              <a:t> for social logins</a:t>
            </a:r>
          </a:p>
          <a:p>
            <a:r>
              <a:rPr lang="sv-SE" b="1" dirty="0" err="1" smtClean="0"/>
              <a:t>Remove</a:t>
            </a:r>
            <a:r>
              <a:rPr lang="sv-SE" b="1" dirty="0" smtClean="0"/>
              <a:t> </a:t>
            </a:r>
            <a:r>
              <a:rPr lang="sv-SE" b="1" dirty="0" err="1" smtClean="0"/>
              <a:t>packages</a:t>
            </a:r>
            <a:r>
              <a:rPr lang="sv-SE" dirty="0" smtClean="0"/>
              <a:t> </a:t>
            </a:r>
            <a:r>
              <a:rPr lang="sv-SE" dirty="0" err="1" smtClean="0"/>
              <a:t>that</a:t>
            </a:r>
            <a:r>
              <a:rPr lang="sv-SE" dirty="0" smtClean="0"/>
              <a:t> makes the </a:t>
            </a:r>
            <a:r>
              <a:rPr lang="sv-SE" dirty="0" err="1" smtClean="0"/>
              <a:t>app</a:t>
            </a:r>
            <a:r>
              <a:rPr lang="sv-SE" dirty="0" smtClean="0"/>
              <a:t> </a:t>
            </a:r>
            <a:r>
              <a:rPr lang="sv-SE" dirty="0" err="1" smtClean="0"/>
              <a:t>unsecure</a:t>
            </a:r>
            <a:endParaRPr lang="sv-SE" dirty="0" smtClean="0"/>
          </a:p>
          <a:p>
            <a:r>
              <a:rPr lang="sv-SE" b="1" dirty="0" err="1" smtClean="0"/>
              <a:t>Add</a:t>
            </a:r>
            <a:r>
              <a:rPr lang="sv-SE" b="1" dirty="0" smtClean="0"/>
              <a:t> a ”</a:t>
            </a:r>
            <a:r>
              <a:rPr lang="sv-SE" b="1" dirty="0" err="1" smtClean="0"/>
              <a:t>Method</a:t>
            </a:r>
            <a:r>
              <a:rPr lang="sv-SE" b="1" dirty="0" smtClean="0"/>
              <a:t> </a:t>
            </a:r>
            <a:r>
              <a:rPr lang="sv-SE" b="1" dirty="0" err="1" smtClean="0"/>
              <a:t>layer</a:t>
            </a:r>
            <a:r>
              <a:rPr lang="sv-SE" b="1" dirty="0" smtClean="0"/>
              <a:t>”</a:t>
            </a:r>
          </a:p>
          <a:p>
            <a:r>
              <a:rPr lang="sv-SE" b="1" dirty="0" smtClean="0"/>
              <a:t>Pub/</a:t>
            </a:r>
            <a:r>
              <a:rPr lang="sv-SE" b="1" dirty="0" err="1" smtClean="0"/>
              <a:t>sub</a:t>
            </a:r>
            <a:r>
              <a:rPr lang="sv-SE" dirty="0" smtClean="0"/>
              <a:t> </a:t>
            </a:r>
            <a:r>
              <a:rPr lang="sv-SE" dirty="0" err="1" smtClean="0"/>
              <a:t>with</a:t>
            </a:r>
            <a:r>
              <a:rPr lang="sv-SE" dirty="0" smtClean="0"/>
              <a:t> </a:t>
            </a:r>
            <a:r>
              <a:rPr lang="sv-SE" dirty="0" err="1" smtClean="0"/>
              <a:t>internal</a:t>
            </a:r>
            <a:r>
              <a:rPr lang="sv-SE" dirty="0" smtClean="0"/>
              <a:t> as </a:t>
            </a:r>
            <a:r>
              <a:rPr lang="sv-SE" dirty="0" err="1" smtClean="0"/>
              <a:t>well</a:t>
            </a:r>
            <a:r>
              <a:rPr lang="sv-SE" dirty="0" smtClean="0"/>
              <a:t> as </a:t>
            </a:r>
            <a:r>
              <a:rPr lang="sv-SE" dirty="0" err="1" smtClean="0"/>
              <a:t>external</a:t>
            </a:r>
            <a:r>
              <a:rPr lang="sv-SE" dirty="0" smtClean="0"/>
              <a:t> </a:t>
            </a:r>
            <a:r>
              <a:rPr lang="sv-SE" dirty="0" err="1" smtClean="0"/>
              <a:t>sources</a:t>
            </a:r>
            <a:r>
              <a:rPr lang="sv-SE" dirty="0" smtClean="0"/>
              <a:t> ”</a:t>
            </a:r>
            <a:r>
              <a:rPr lang="sv-SE" dirty="0" err="1" smtClean="0"/>
              <a:t>listeners</a:t>
            </a:r>
            <a:r>
              <a:rPr lang="sv-SE" dirty="0" smtClean="0"/>
              <a:t>”</a:t>
            </a:r>
          </a:p>
          <a:p>
            <a:r>
              <a:rPr lang="sv-SE" b="1" dirty="0" err="1" smtClean="0"/>
              <a:t>React</a:t>
            </a:r>
            <a:r>
              <a:rPr lang="sv-SE" b="1" dirty="0" smtClean="0"/>
              <a:t> to </a:t>
            </a:r>
            <a:r>
              <a:rPr lang="sv-SE" b="1" dirty="0" err="1" smtClean="0"/>
              <a:t>changes</a:t>
            </a:r>
            <a:r>
              <a:rPr lang="sv-SE" dirty="0" smtClean="0"/>
              <a:t> – do </a:t>
            </a:r>
            <a:r>
              <a:rPr lang="sv-SE" dirty="0" err="1" smtClean="0"/>
              <a:t>some</a:t>
            </a:r>
            <a:r>
              <a:rPr lang="sv-SE" dirty="0" smtClean="0"/>
              <a:t> </a:t>
            </a:r>
            <a:r>
              <a:rPr lang="sv-SE" dirty="0" err="1" smtClean="0"/>
              <a:t>effect</a:t>
            </a:r>
            <a:r>
              <a:rPr lang="sv-SE" dirty="0" smtClean="0"/>
              <a:t> </a:t>
            </a:r>
            <a:r>
              <a:rPr lang="sv-SE" dirty="0" err="1" smtClean="0"/>
              <a:t>when</a:t>
            </a:r>
            <a:r>
              <a:rPr lang="sv-SE" dirty="0" smtClean="0"/>
              <a:t> </a:t>
            </a:r>
            <a:r>
              <a:rPr lang="sv-SE" dirty="0" err="1" smtClean="0"/>
              <a:t>something</a:t>
            </a:r>
            <a:r>
              <a:rPr lang="sv-SE" dirty="0" smtClean="0"/>
              <a:t> </a:t>
            </a:r>
            <a:r>
              <a:rPr lang="sv-SE" dirty="0" err="1" smtClean="0"/>
              <a:t>happens</a:t>
            </a:r>
            <a:endParaRPr lang="sv-SE" dirty="0" smtClean="0"/>
          </a:p>
        </p:txBody>
      </p:sp>
    </p:spTree>
    <p:extLst>
      <p:ext uri="{BB962C8B-B14F-4D97-AF65-F5344CB8AC3E}">
        <p14:creationId xmlns:p14="http://schemas.microsoft.com/office/powerpoint/2010/main" val="662178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smtClean="0"/>
              <a:t>Pub/sub, limit the dataset</a:t>
            </a:r>
            <a:endParaRPr lang="sv-S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626630"/>
          </a:xfrm>
        </p:spPr>
        <p:txBody>
          <a:bodyPr/>
          <a:lstStyle/>
          <a:p>
            <a:pPr marL="0" indent="0">
              <a:buNone/>
            </a:pPr>
            <a:r>
              <a:rPr lang="sv-SE" dirty="0" smtClean="0"/>
              <a:t>”meteor </a:t>
            </a:r>
            <a:r>
              <a:rPr lang="sv-SE" dirty="0" err="1" smtClean="0"/>
              <a:t>remove</a:t>
            </a:r>
            <a:r>
              <a:rPr lang="sv-SE" dirty="0" smtClean="0"/>
              <a:t> </a:t>
            </a:r>
            <a:r>
              <a:rPr lang="sv-SE" dirty="0" err="1" smtClean="0"/>
              <a:t>autopublish</a:t>
            </a:r>
            <a:r>
              <a:rPr lang="sv-SE" dirty="0" smtClean="0"/>
              <a:t>”</a:t>
            </a:r>
            <a:endParaRPr lang="sv-SE" dirty="0"/>
          </a:p>
        </p:txBody>
      </p:sp>
      <p:sp>
        <p:nvSpPr>
          <p:cNvPr id="4" name="Rectangle 3"/>
          <p:cNvSpPr/>
          <p:nvPr/>
        </p:nvSpPr>
        <p:spPr>
          <a:xfrm>
            <a:off x="917863" y="2452255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sv-SE" sz="120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Todos = </a:t>
            </a:r>
            <a:r>
              <a:rPr lang="sv-SE" sz="120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new</a:t>
            </a:r>
            <a:r>
              <a:rPr lang="sv-SE" sz="120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Meteor.Collection(</a:t>
            </a:r>
            <a:r>
              <a:rPr lang="sv-SE" sz="120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'todos'</a:t>
            </a:r>
            <a:r>
              <a:rPr lang="sv-SE" sz="120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endParaRPr lang="sv-SE" sz="120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sv-SE" sz="120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sv-SE" sz="120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(Meteor.isClient) {</a:t>
            </a:r>
          </a:p>
          <a:p>
            <a:r>
              <a:rPr lang="sv-SE" sz="120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Meteor.subscribe(</a:t>
            </a:r>
            <a:r>
              <a:rPr lang="sv-SE" sz="120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'all_todos'</a:t>
            </a:r>
            <a:r>
              <a:rPr lang="sv-SE" sz="120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endParaRPr lang="sv-SE" sz="1200"/>
          </a:p>
        </p:txBody>
      </p:sp>
      <p:sp>
        <p:nvSpPr>
          <p:cNvPr id="6" name="Rectangle 5"/>
          <p:cNvSpPr/>
          <p:nvPr/>
        </p:nvSpPr>
        <p:spPr>
          <a:xfrm>
            <a:off x="917863" y="3753626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sv-SE" sz="120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sv-SE" sz="120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(Meteor.isServer) {</a:t>
            </a:r>
          </a:p>
          <a:p>
            <a:r>
              <a:rPr lang="sv-SE" sz="120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Meteor.publish(</a:t>
            </a:r>
            <a:r>
              <a:rPr lang="sv-SE" sz="120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'all_todos'</a:t>
            </a:r>
            <a:r>
              <a:rPr lang="sv-SE" sz="120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sv-SE" sz="120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function</a:t>
            </a:r>
            <a:r>
              <a:rPr lang="sv-SE" sz="120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(){</a:t>
            </a:r>
          </a:p>
          <a:p>
            <a:r>
              <a:rPr lang="sv-SE" sz="120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sv-SE" sz="120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sv-SE" sz="120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Todos.find({});</a:t>
            </a:r>
          </a:p>
          <a:p>
            <a:r>
              <a:rPr lang="sv-SE" sz="120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});</a:t>
            </a:r>
          </a:p>
        </p:txBody>
      </p:sp>
      <p:sp>
        <p:nvSpPr>
          <p:cNvPr id="7" name="Rectangle 6"/>
          <p:cNvSpPr/>
          <p:nvPr/>
        </p:nvSpPr>
        <p:spPr>
          <a:xfrm>
            <a:off x="6258791" y="2775420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sv-SE" sz="120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Template.todos.helpers({</a:t>
            </a:r>
          </a:p>
          <a:p>
            <a:r>
              <a:rPr lang="sv-SE" sz="120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items: </a:t>
            </a:r>
            <a:r>
              <a:rPr lang="sv-SE" sz="120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function</a:t>
            </a:r>
            <a:r>
              <a:rPr lang="sv-SE" sz="120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() {</a:t>
            </a:r>
          </a:p>
          <a:p>
            <a:r>
              <a:rPr lang="sv-SE" sz="120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sv-SE" sz="120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sv-SE" sz="120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Todos.find({});</a:t>
            </a:r>
          </a:p>
          <a:p>
            <a:r>
              <a:rPr lang="sv-SE" sz="120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</a:t>
            </a:r>
          </a:p>
          <a:p>
            <a:r>
              <a:rPr lang="sv-SE" sz="120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});</a:t>
            </a:r>
            <a:endParaRPr lang="sv-SE" sz="1200"/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4904509" y="3584864"/>
            <a:ext cx="1354282" cy="4675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354197" y="4061385"/>
            <a:ext cx="33695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mtClean="0"/>
              <a:t>The subset of data being returned</a:t>
            </a:r>
            <a:endParaRPr lang="sv-SE"/>
          </a:p>
        </p:txBody>
      </p:sp>
      <p:sp>
        <p:nvSpPr>
          <p:cNvPr id="11" name="TextBox 10"/>
          <p:cNvSpPr txBox="1"/>
          <p:nvPr/>
        </p:nvSpPr>
        <p:spPr>
          <a:xfrm>
            <a:off x="696191" y="5039591"/>
            <a:ext cx="56225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mtClean="0"/>
              <a:t>Here you can limit what data actually can be queried from</a:t>
            </a:r>
          </a:p>
          <a:p>
            <a:r>
              <a:rPr lang="sv-SE" smtClean="0"/>
              <a:t>Limit by user, size, other properties</a:t>
            </a:r>
            <a:endParaRPr lang="sv-SE"/>
          </a:p>
        </p:txBody>
      </p:sp>
      <p:cxnSp>
        <p:nvCxnSpPr>
          <p:cNvPr id="13" name="Straight Arrow Connector 12"/>
          <p:cNvCxnSpPr/>
          <p:nvPr/>
        </p:nvCxnSpPr>
        <p:spPr>
          <a:xfrm flipH="1" flipV="1">
            <a:off x="2608118" y="4384964"/>
            <a:ext cx="290946" cy="6546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918854" y="3199628"/>
            <a:ext cx="1925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mtClean="0"/>
              <a:t>Setup subscription</a:t>
            </a:r>
            <a:endParaRPr lang="sv-SE"/>
          </a:p>
        </p:txBody>
      </p:sp>
      <p:sp>
        <p:nvSpPr>
          <p:cNvPr id="15" name="Rectangle 14"/>
          <p:cNvSpPr/>
          <p:nvPr/>
        </p:nvSpPr>
        <p:spPr>
          <a:xfrm>
            <a:off x="948690" y="6017796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sv-SE" sz="12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Meteor.publish</a:t>
            </a:r>
            <a:r>
              <a:rPr lang="sv-SE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sv-SE" sz="1200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</a:t>
            </a:r>
            <a:r>
              <a:rPr lang="sv-SE" sz="1200" dirty="0" err="1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done_todos</a:t>
            </a:r>
            <a:r>
              <a:rPr lang="sv-SE" sz="1200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</a:t>
            </a:r>
            <a:r>
              <a:rPr lang="sv-SE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sv-SE" sz="1200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function</a:t>
            </a:r>
            <a:r>
              <a:rPr lang="sv-SE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() {</a:t>
            </a:r>
          </a:p>
          <a:p>
            <a:r>
              <a:rPr lang="sv-SE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sv-SE" sz="1200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sv-SE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sv-SE" sz="12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Todos.find</a:t>
            </a:r>
            <a:r>
              <a:rPr lang="sv-SE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({ </a:t>
            </a:r>
            <a:r>
              <a:rPr lang="sv-SE" sz="12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done</a:t>
            </a:r>
            <a:r>
              <a:rPr lang="sv-SE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 </a:t>
            </a:r>
            <a:r>
              <a:rPr lang="sv-SE" sz="1200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true</a:t>
            </a:r>
            <a:r>
              <a:rPr lang="sv-SE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});</a:t>
            </a:r>
          </a:p>
          <a:p>
            <a:r>
              <a:rPr lang="sv-SE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});</a:t>
            </a:r>
            <a:endParaRPr lang="sv-SE" sz="1200" dirty="0"/>
          </a:p>
        </p:txBody>
      </p:sp>
      <p:cxnSp>
        <p:nvCxnSpPr>
          <p:cNvPr id="17" name="Straight Arrow Connector 16"/>
          <p:cNvCxnSpPr/>
          <p:nvPr/>
        </p:nvCxnSpPr>
        <p:spPr>
          <a:xfrm flipH="1">
            <a:off x="2881521" y="5670929"/>
            <a:ext cx="100670" cy="3142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5257800" y="5993460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sv-SE" sz="120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Meteor.publish(</a:t>
            </a:r>
            <a:r>
              <a:rPr lang="sv-SE" sz="120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'my_todos'</a:t>
            </a:r>
            <a:r>
              <a:rPr lang="sv-SE" sz="120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sv-SE" sz="120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function</a:t>
            </a:r>
            <a:r>
              <a:rPr lang="sv-SE" sz="120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() {</a:t>
            </a:r>
          </a:p>
          <a:p>
            <a:r>
              <a:rPr lang="sv-SE" sz="120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sv-SE" sz="120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sv-SE" sz="120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Todos.find({ user: </a:t>
            </a:r>
            <a:r>
              <a:rPr lang="sv-SE" sz="120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this</a:t>
            </a:r>
            <a:r>
              <a:rPr lang="sv-SE" sz="120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.userId });</a:t>
            </a:r>
          </a:p>
          <a:p>
            <a:r>
              <a:rPr lang="sv-SE" sz="120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});</a:t>
            </a:r>
            <a:endParaRPr lang="sv-SE" sz="1200"/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4447309" y="5496791"/>
            <a:ext cx="1039091" cy="4966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/>
          <p:cNvSpPr/>
          <p:nvPr/>
        </p:nvSpPr>
        <p:spPr>
          <a:xfrm>
            <a:off x="625186" y="4040604"/>
            <a:ext cx="426028" cy="37826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smtClean="0"/>
              <a:t>1</a:t>
            </a:r>
            <a:endParaRPr lang="sv-SE" dirty="0"/>
          </a:p>
        </p:txBody>
      </p:sp>
      <p:sp>
        <p:nvSpPr>
          <p:cNvPr id="19" name="Oval 18"/>
          <p:cNvSpPr/>
          <p:nvPr/>
        </p:nvSpPr>
        <p:spPr>
          <a:xfrm>
            <a:off x="452004" y="6151830"/>
            <a:ext cx="426028" cy="37826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2</a:t>
            </a:r>
          </a:p>
        </p:txBody>
      </p:sp>
      <p:sp>
        <p:nvSpPr>
          <p:cNvPr id="21" name="Oval 20"/>
          <p:cNvSpPr/>
          <p:nvPr/>
        </p:nvSpPr>
        <p:spPr>
          <a:xfrm>
            <a:off x="4831772" y="6108902"/>
            <a:ext cx="426028" cy="37826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3</a:t>
            </a:r>
          </a:p>
        </p:txBody>
      </p:sp>
      <p:sp>
        <p:nvSpPr>
          <p:cNvPr id="22" name="Rectangle 21"/>
          <p:cNvSpPr/>
          <p:nvPr/>
        </p:nvSpPr>
        <p:spPr>
          <a:xfrm>
            <a:off x="1249332" y="3954789"/>
            <a:ext cx="3890661" cy="62983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3" name="Rectangle 22"/>
          <p:cNvSpPr/>
          <p:nvPr/>
        </p:nvSpPr>
        <p:spPr>
          <a:xfrm>
            <a:off x="625186" y="2992624"/>
            <a:ext cx="3890661" cy="28055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2" name="TextBox 11"/>
          <p:cNvSpPr txBox="1"/>
          <p:nvPr/>
        </p:nvSpPr>
        <p:spPr>
          <a:xfrm>
            <a:off x="7523018" y="1027906"/>
            <a:ext cx="4474558" cy="83099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sv-SE" sz="2400" dirty="0" err="1" smtClean="0"/>
              <a:t>We</a:t>
            </a:r>
            <a:r>
              <a:rPr lang="sv-SE" sz="2400" dirty="0" smtClean="0"/>
              <a:t> </a:t>
            </a:r>
            <a:r>
              <a:rPr lang="sv-SE" sz="2400" dirty="0" err="1" smtClean="0"/>
              <a:t>need</a:t>
            </a:r>
            <a:r>
              <a:rPr lang="sv-SE" sz="2400" dirty="0" smtClean="0"/>
              <a:t> to </a:t>
            </a:r>
            <a:r>
              <a:rPr lang="sv-SE" sz="2400" dirty="0" err="1" smtClean="0"/>
              <a:t>publish</a:t>
            </a:r>
            <a:r>
              <a:rPr lang="sv-SE" sz="2400" dirty="0" smtClean="0"/>
              <a:t> and </a:t>
            </a:r>
            <a:r>
              <a:rPr lang="sv-SE" sz="2400" dirty="0" err="1" smtClean="0"/>
              <a:t>subscribe</a:t>
            </a:r>
            <a:r>
              <a:rPr lang="sv-SE" sz="2400" dirty="0" smtClean="0"/>
              <a:t> </a:t>
            </a:r>
          </a:p>
          <a:p>
            <a:r>
              <a:rPr lang="sv-SE" sz="2400" dirty="0" smtClean="0"/>
              <a:t>to get </a:t>
            </a:r>
            <a:r>
              <a:rPr lang="sv-SE" sz="2400" dirty="0" err="1" smtClean="0"/>
              <a:t>our</a:t>
            </a:r>
            <a:r>
              <a:rPr lang="sv-SE" sz="2400" dirty="0" smtClean="0"/>
              <a:t> data back</a:t>
            </a:r>
            <a:endParaRPr lang="sv-SE" sz="2400" dirty="0"/>
          </a:p>
        </p:txBody>
      </p:sp>
      <p:cxnSp>
        <p:nvCxnSpPr>
          <p:cNvPr id="24" name="Straight Arrow Connector 23"/>
          <p:cNvCxnSpPr/>
          <p:nvPr/>
        </p:nvCxnSpPr>
        <p:spPr>
          <a:xfrm flipV="1">
            <a:off x="5354197" y="1443404"/>
            <a:ext cx="2033739" cy="5932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2749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smtClean="0"/>
              <a:t>Pub/sub – merge publishes</a:t>
            </a:r>
            <a:endParaRPr lang="sv-SE"/>
          </a:p>
        </p:txBody>
      </p:sp>
      <p:sp>
        <p:nvSpPr>
          <p:cNvPr id="4" name="Rectangle 3"/>
          <p:cNvSpPr/>
          <p:nvPr/>
        </p:nvSpPr>
        <p:spPr>
          <a:xfrm>
            <a:off x="838200" y="1690688"/>
            <a:ext cx="7142018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v-SE" sz="120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Meteor.startup(</a:t>
            </a:r>
            <a:r>
              <a:rPr lang="sv-SE" sz="120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function</a:t>
            </a:r>
            <a:r>
              <a:rPr lang="sv-SE" sz="120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() {</a:t>
            </a:r>
          </a:p>
          <a:p>
            <a:r>
              <a:rPr lang="sv-SE" sz="120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sv-SE" sz="120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sv-SE" sz="120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(Todos.find().fetch().length === 0){</a:t>
            </a:r>
          </a:p>
          <a:p>
            <a:r>
              <a:rPr lang="en-US" sz="120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Todos.insert({ name: </a:t>
            </a:r>
            <a:r>
              <a:rPr lang="en-US" sz="120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'first todo'</a:t>
            </a:r>
            <a:r>
              <a:rPr lang="en-US" sz="120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done : </a:t>
            </a:r>
            <a:r>
              <a:rPr lang="en-US" sz="120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false</a:t>
            </a:r>
            <a:r>
              <a:rPr lang="en-US" sz="120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});</a:t>
            </a:r>
          </a:p>
          <a:p>
            <a:r>
              <a:rPr lang="en-US" sz="120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Todos.insert({ name: </a:t>
            </a:r>
            <a:r>
              <a:rPr lang="en-US" sz="120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'first todo2'</a:t>
            </a:r>
            <a:r>
              <a:rPr lang="en-US" sz="120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done : </a:t>
            </a:r>
            <a:r>
              <a:rPr lang="en-US" sz="120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true</a:t>
            </a:r>
            <a:r>
              <a:rPr lang="en-US" sz="120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});</a:t>
            </a:r>
          </a:p>
          <a:p>
            <a:r>
              <a:rPr lang="en-US" sz="120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Todos.insert({ name: </a:t>
            </a:r>
            <a:r>
              <a:rPr lang="en-US" sz="120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'first todo3'</a:t>
            </a:r>
            <a:r>
              <a:rPr lang="en-US" sz="120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done : </a:t>
            </a:r>
            <a:r>
              <a:rPr lang="en-US" sz="120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false</a:t>
            </a:r>
            <a:r>
              <a:rPr lang="en-US" sz="120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});</a:t>
            </a:r>
          </a:p>
          <a:p>
            <a:r>
              <a:rPr lang="sv-SE" sz="120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Todos.insert({ name: </a:t>
            </a:r>
            <a:r>
              <a:rPr lang="sv-SE" sz="120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'first todo4'</a:t>
            </a:r>
            <a:r>
              <a:rPr lang="sv-SE" sz="120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done : </a:t>
            </a:r>
            <a:r>
              <a:rPr lang="sv-SE" sz="120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false</a:t>
            </a:r>
            <a:r>
              <a:rPr lang="sv-SE" sz="120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user : </a:t>
            </a:r>
            <a:r>
              <a:rPr lang="sv-SE" sz="120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'pelle'</a:t>
            </a:r>
            <a:r>
              <a:rPr lang="sv-SE" sz="120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});</a:t>
            </a:r>
          </a:p>
          <a:p>
            <a:r>
              <a:rPr lang="sv-SE" sz="120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</a:t>
            </a:r>
            <a:endParaRPr lang="sv-SE" sz="1200"/>
          </a:p>
        </p:txBody>
      </p:sp>
      <p:sp>
        <p:nvSpPr>
          <p:cNvPr id="5" name="Rectangle 4"/>
          <p:cNvSpPr/>
          <p:nvPr/>
        </p:nvSpPr>
        <p:spPr>
          <a:xfrm>
            <a:off x="959427" y="3784938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sv-SE" sz="12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sv-SE" sz="12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Meteor.publish</a:t>
            </a:r>
            <a:r>
              <a:rPr lang="sv-SE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sv-SE" sz="1200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</a:t>
            </a:r>
            <a:r>
              <a:rPr lang="sv-SE" sz="1200" dirty="0" err="1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my_todos</a:t>
            </a:r>
            <a:r>
              <a:rPr lang="sv-SE" sz="1200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</a:t>
            </a:r>
            <a:r>
              <a:rPr lang="sv-SE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sv-SE" sz="1200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function</a:t>
            </a:r>
            <a:r>
              <a:rPr lang="sv-SE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() {</a:t>
            </a:r>
          </a:p>
          <a:p>
            <a:r>
              <a:rPr lang="sv-SE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sv-SE" sz="1200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sv-SE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sv-SE" sz="12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Todos.find</a:t>
            </a:r>
            <a:r>
              <a:rPr lang="sv-SE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({ </a:t>
            </a:r>
            <a:r>
              <a:rPr lang="sv-SE" sz="12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user</a:t>
            </a:r>
            <a:r>
              <a:rPr lang="sv-SE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 </a:t>
            </a:r>
            <a:r>
              <a:rPr lang="sv-SE" sz="1200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</a:t>
            </a:r>
            <a:r>
              <a:rPr lang="sv-SE" sz="1200" dirty="0" err="1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pelle</a:t>
            </a:r>
            <a:r>
              <a:rPr lang="sv-SE" sz="1200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</a:t>
            </a:r>
            <a:r>
              <a:rPr lang="sv-SE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});</a:t>
            </a:r>
          </a:p>
          <a:p>
            <a:r>
              <a:rPr lang="sv-SE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});</a:t>
            </a:r>
            <a:endParaRPr lang="sv-SE" sz="1200" dirty="0"/>
          </a:p>
        </p:txBody>
      </p:sp>
      <p:sp>
        <p:nvSpPr>
          <p:cNvPr id="6" name="Rectangle 5"/>
          <p:cNvSpPr/>
          <p:nvPr/>
        </p:nvSpPr>
        <p:spPr>
          <a:xfrm>
            <a:off x="1558636" y="2265218"/>
            <a:ext cx="4447309" cy="207818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6213763" y="1930035"/>
            <a:ext cx="666750" cy="3737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1558635" y="2639290"/>
            <a:ext cx="5891647" cy="218210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4655127" y="2857500"/>
            <a:ext cx="1101438" cy="11667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6944591" y="1533776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sv-SE" sz="120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Meteor.publish(</a:t>
            </a:r>
            <a:r>
              <a:rPr lang="sv-SE" sz="120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'done_todos'</a:t>
            </a:r>
            <a:r>
              <a:rPr lang="sv-SE" sz="120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sv-SE" sz="120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function</a:t>
            </a:r>
            <a:r>
              <a:rPr lang="sv-SE" sz="120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() {</a:t>
            </a:r>
          </a:p>
          <a:p>
            <a:r>
              <a:rPr lang="sv-SE" sz="120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sv-SE" sz="120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sv-SE" sz="120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Todos.find({ done: </a:t>
            </a:r>
            <a:r>
              <a:rPr lang="sv-SE" sz="120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true</a:t>
            </a:r>
            <a:r>
              <a:rPr lang="sv-SE" sz="120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});</a:t>
            </a:r>
          </a:p>
          <a:p>
            <a:r>
              <a:rPr lang="sv-SE" sz="120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});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9297" y="3505670"/>
            <a:ext cx="2324424" cy="1600423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6213763" y="4998027"/>
            <a:ext cx="47144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mtClean="0"/>
              <a:t>My total recordset is a merge between 2 publish</a:t>
            </a:r>
          </a:p>
          <a:p>
            <a:r>
              <a:rPr lang="sv-SE" smtClean="0"/>
              <a:t>definitions</a:t>
            </a:r>
            <a:endParaRPr lang="sv-SE"/>
          </a:p>
        </p:txBody>
      </p:sp>
      <p:sp>
        <p:nvSpPr>
          <p:cNvPr id="3" name="Rectangle 2"/>
          <p:cNvSpPr/>
          <p:nvPr/>
        </p:nvSpPr>
        <p:spPr>
          <a:xfrm>
            <a:off x="1236518" y="5651332"/>
            <a:ext cx="137409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Todos.find</a:t>
            </a:r>
            <a:r>
              <a:rPr lang="sv-SE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({})</a:t>
            </a:r>
            <a:endParaRPr lang="sv-SE" sz="1200" dirty="0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3138055" y="4499265"/>
            <a:ext cx="3271242" cy="8219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236518" y="5121672"/>
            <a:ext cx="9327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/>
              <a:t>In </a:t>
            </a:r>
            <a:r>
              <a:rPr lang="sv-SE" dirty="0" err="1" smtClean="0"/>
              <a:t>client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759048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Meteor – </a:t>
            </a:r>
            <a:r>
              <a:rPr lang="sv-SE" dirty="0" err="1" smtClean="0"/>
              <a:t>collection</a:t>
            </a:r>
            <a:r>
              <a:rPr lang="sv-SE" dirty="0" smtClean="0"/>
              <a:t> </a:t>
            </a:r>
            <a:r>
              <a:rPr lang="sv-SE" dirty="0" err="1" smtClean="0"/>
              <a:t>changes</a:t>
            </a:r>
            <a:endParaRPr lang="sv-SE" dirty="0"/>
          </a:p>
        </p:txBody>
      </p:sp>
      <p:sp>
        <p:nvSpPr>
          <p:cNvPr id="4" name="TextBox 3"/>
          <p:cNvSpPr txBox="1"/>
          <p:nvPr/>
        </p:nvSpPr>
        <p:spPr>
          <a:xfrm>
            <a:off x="955964" y="1690688"/>
            <a:ext cx="61344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/>
              <a:t>Collection has </a:t>
            </a:r>
            <a:r>
              <a:rPr lang="sv-SE" dirty="0" err="1" smtClean="0"/>
              <a:t>changed</a:t>
            </a:r>
            <a:r>
              <a:rPr lang="sv-SE" dirty="0" smtClean="0"/>
              <a:t>, </a:t>
            </a:r>
            <a:r>
              <a:rPr lang="sv-SE" dirty="0" err="1" smtClean="0"/>
              <a:t>you</a:t>
            </a:r>
            <a:r>
              <a:rPr lang="sv-SE" dirty="0" smtClean="0"/>
              <a:t> </a:t>
            </a:r>
            <a:r>
              <a:rPr lang="sv-SE" dirty="0" err="1" smtClean="0"/>
              <a:t>want</a:t>
            </a:r>
            <a:r>
              <a:rPr lang="sv-SE" dirty="0" smtClean="0"/>
              <a:t> to </a:t>
            </a:r>
            <a:r>
              <a:rPr lang="sv-SE" dirty="0" err="1" smtClean="0"/>
              <a:t>update</a:t>
            </a:r>
            <a:r>
              <a:rPr lang="sv-SE" dirty="0" smtClean="0"/>
              <a:t> the UI in </a:t>
            </a:r>
            <a:r>
              <a:rPr lang="sv-SE" dirty="0" err="1" smtClean="0"/>
              <a:t>some</a:t>
            </a:r>
            <a:r>
              <a:rPr lang="sv-SE" dirty="0" smtClean="0"/>
              <a:t> </a:t>
            </a:r>
            <a:r>
              <a:rPr lang="sv-SE" dirty="0" err="1" smtClean="0"/>
              <a:t>way</a:t>
            </a:r>
            <a:endParaRPr lang="sv-SE" dirty="0" smtClean="0"/>
          </a:p>
          <a:p>
            <a:pPr marL="285750" indent="-285750">
              <a:buFontTx/>
              <a:buChar char="-"/>
            </a:pPr>
            <a:r>
              <a:rPr lang="sv-SE" dirty="0" err="1" smtClean="0"/>
              <a:t>User</a:t>
            </a:r>
            <a:r>
              <a:rPr lang="sv-SE" dirty="0" smtClean="0"/>
              <a:t> </a:t>
            </a:r>
            <a:r>
              <a:rPr lang="sv-SE" dirty="0" err="1" smtClean="0"/>
              <a:t>added</a:t>
            </a:r>
            <a:r>
              <a:rPr lang="sv-SE" dirty="0" smtClean="0"/>
              <a:t> to </a:t>
            </a:r>
            <a:r>
              <a:rPr lang="sv-SE" dirty="0" err="1" smtClean="0"/>
              <a:t>chat</a:t>
            </a:r>
            <a:endParaRPr lang="sv-SE" dirty="0" smtClean="0"/>
          </a:p>
          <a:p>
            <a:pPr marL="285750" indent="-285750">
              <a:buFontTx/>
              <a:buChar char="-"/>
            </a:pPr>
            <a:r>
              <a:rPr lang="sv-SE" dirty="0" err="1" smtClean="0"/>
              <a:t>Someone</a:t>
            </a:r>
            <a:r>
              <a:rPr lang="sv-SE" dirty="0" smtClean="0"/>
              <a:t> </a:t>
            </a:r>
            <a:r>
              <a:rPr lang="sv-SE" dirty="0" err="1" smtClean="0"/>
              <a:t>placed</a:t>
            </a:r>
            <a:r>
              <a:rPr lang="sv-SE" dirty="0" smtClean="0"/>
              <a:t> a </a:t>
            </a:r>
            <a:r>
              <a:rPr lang="sv-SE" dirty="0" err="1" smtClean="0"/>
              <a:t>bid</a:t>
            </a:r>
            <a:r>
              <a:rPr lang="sv-SE" dirty="0" smtClean="0"/>
              <a:t> </a:t>
            </a:r>
            <a:r>
              <a:rPr lang="sv-SE" dirty="0" err="1" smtClean="0"/>
              <a:t>etc</a:t>
            </a:r>
            <a:endParaRPr lang="sv-SE" dirty="0"/>
          </a:p>
        </p:txBody>
      </p:sp>
      <p:sp>
        <p:nvSpPr>
          <p:cNvPr id="6" name="TextBox 5"/>
          <p:cNvSpPr txBox="1"/>
          <p:nvPr/>
        </p:nvSpPr>
        <p:spPr>
          <a:xfrm>
            <a:off x="7969827" y="3740727"/>
            <a:ext cx="2014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err="1" smtClean="0"/>
              <a:t>Document</a:t>
            </a:r>
            <a:r>
              <a:rPr lang="sv-SE" dirty="0" smtClean="0"/>
              <a:t> </a:t>
            </a:r>
            <a:r>
              <a:rPr lang="sv-SE" dirty="0" err="1" smtClean="0"/>
              <a:t>changed</a:t>
            </a:r>
            <a:endParaRPr lang="sv-SE" dirty="0"/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7450282" y="4021282"/>
            <a:ext cx="394854" cy="187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8104909" y="4925291"/>
            <a:ext cx="18095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err="1" smtClean="0"/>
              <a:t>Document</a:t>
            </a:r>
            <a:r>
              <a:rPr lang="sv-SE" dirty="0" smtClean="0"/>
              <a:t> </a:t>
            </a:r>
            <a:r>
              <a:rPr lang="sv-SE" dirty="0" err="1" smtClean="0"/>
              <a:t>added</a:t>
            </a:r>
            <a:endParaRPr lang="sv-SE" dirty="0"/>
          </a:p>
        </p:txBody>
      </p:sp>
      <p:sp>
        <p:nvSpPr>
          <p:cNvPr id="10" name="TextBox 9"/>
          <p:cNvSpPr txBox="1"/>
          <p:nvPr/>
        </p:nvSpPr>
        <p:spPr>
          <a:xfrm>
            <a:off x="68468" y="3084380"/>
            <a:ext cx="3853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err="1" smtClean="0"/>
              <a:t>Observe</a:t>
            </a:r>
            <a:r>
              <a:rPr lang="sv-SE" dirty="0" smtClean="0"/>
              <a:t> </a:t>
            </a:r>
            <a:r>
              <a:rPr lang="sv-SE" dirty="0" err="1" smtClean="0"/>
              <a:t>changes</a:t>
            </a:r>
            <a:r>
              <a:rPr lang="sv-SE" dirty="0" smtClean="0"/>
              <a:t> on a </a:t>
            </a:r>
            <a:r>
              <a:rPr lang="sv-SE" dirty="0" err="1" smtClean="0"/>
              <a:t>collection</a:t>
            </a:r>
            <a:r>
              <a:rPr lang="sv-SE" dirty="0" smtClean="0"/>
              <a:t> </a:t>
            </a:r>
            <a:r>
              <a:rPr lang="sv-SE" dirty="0" err="1" smtClean="0"/>
              <a:t>query</a:t>
            </a:r>
            <a:r>
              <a:rPr lang="sv-SE" dirty="0" smtClean="0"/>
              <a:t> </a:t>
            </a:r>
            <a:endParaRPr lang="sv-SE" dirty="0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699655" y="3925393"/>
            <a:ext cx="1295399" cy="5329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9" idx="1"/>
          </p:cNvCxnSpPr>
          <p:nvPr/>
        </p:nvCxnSpPr>
        <p:spPr>
          <a:xfrm flipH="1">
            <a:off x="7180118" y="5109957"/>
            <a:ext cx="924791" cy="1984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1354282" y="3740727"/>
            <a:ext cx="6096000" cy="289310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sv-SE" sz="1400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sv-SE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sv-SE" sz="1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Meteor.isClient</a:t>
            </a:r>
            <a:r>
              <a:rPr lang="sv-SE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</a:p>
          <a:p>
            <a:r>
              <a:rPr lang="sv-SE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sv-SE" sz="1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Meteor.subscribe</a:t>
            </a:r>
            <a:r>
              <a:rPr lang="sv-SE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sv-SE" sz="1400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</a:t>
            </a:r>
            <a:r>
              <a:rPr lang="sv-SE" sz="1400" dirty="0" err="1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allYourVegetables</a:t>
            </a:r>
            <a:r>
              <a:rPr lang="sv-SE" sz="1400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</a:t>
            </a:r>
            <a:r>
              <a:rPr lang="sv-SE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sv-SE" sz="1400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function</a:t>
            </a:r>
            <a:r>
              <a:rPr lang="sv-SE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() {</a:t>
            </a:r>
          </a:p>
          <a:p>
            <a:r>
              <a:rPr lang="sv-SE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sv-SE" sz="1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Products.find</a:t>
            </a:r>
            <a:r>
              <a:rPr lang="sv-SE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().</a:t>
            </a:r>
            <a:r>
              <a:rPr lang="sv-SE" sz="1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observe</a:t>
            </a:r>
            <a:r>
              <a:rPr lang="sv-SE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({</a:t>
            </a:r>
          </a:p>
          <a:p>
            <a:r>
              <a:rPr lang="sv-SE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</a:t>
            </a:r>
            <a:r>
              <a:rPr lang="sv-SE" sz="1400" b="1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added</a:t>
            </a:r>
            <a:r>
              <a:rPr lang="sv-SE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 </a:t>
            </a:r>
            <a:r>
              <a:rPr lang="sv-SE" sz="1400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function</a:t>
            </a:r>
            <a:r>
              <a:rPr lang="sv-SE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(res) {</a:t>
            </a:r>
          </a:p>
          <a:p>
            <a:r>
              <a:rPr lang="sv-SE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console.log(res);</a:t>
            </a:r>
          </a:p>
          <a:p>
            <a:r>
              <a:rPr lang="sv-SE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},</a:t>
            </a:r>
          </a:p>
          <a:p>
            <a:r>
              <a:rPr lang="sv-SE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</a:t>
            </a:r>
            <a:r>
              <a:rPr lang="sv-SE" sz="1400" b="1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updated</a:t>
            </a:r>
            <a:r>
              <a:rPr lang="sv-SE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: </a:t>
            </a:r>
            <a:r>
              <a:rPr lang="sv-SE" sz="1400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function</a:t>
            </a:r>
            <a:r>
              <a:rPr lang="sv-SE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(item) {</a:t>
            </a:r>
          </a:p>
          <a:p>
            <a:r>
              <a:rPr lang="sv-SE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console.log(</a:t>
            </a:r>
            <a:r>
              <a:rPr lang="sv-SE" sz="1400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sv-SE" sz="1400" dirty="0" err="1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something</a:t>
            </a:r>
            <a:r>
              <a:rPr lang="sv-SE" sz="1400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sv-SE" sz="1400" dirty="0" err="1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was</a:t>
            </a:r>
            <a:r>
              <a:rPr lang="sv-SE" sz="1400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sv-SE" sz="1400" dirty="0" err="1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updated</a:t>
            </a:r>
            <a:r>
              <a:rPr lang="sv-SE" sz="1400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sv-SE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sv-SE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console.log(item);</a:t>
            </a:r>
          </a:p>
          <a:p>
            <a:r>
              <a:rPr lang="sv-SE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}</a:t>
            </a:r>
          </a:p>
          <a:p>
            <a:r>
              <a:rPr lang="sv-SE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});</a:t>
            </a:r>
          </a:p>
          <a:p>
            <a:r>
              <a:rPr lang="sv-SE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</a:p>
          <a:p>
            <a:r>
              <a:rPr lang="sv-SE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});</a:t>
            </a:r>
            <a:endParaRPr lang="sv-SE" sz="1400" dirty="0"/>
          </a:p>
        </p:txBody>
      </p:sp>
      <p:sp>
        <p:nvSpPr>
          <p:cNvPr id="11" name="Rectangle 10"/>
          <p:cNvSpPr/>
          <p:nvPr/>
        </p:nvSpPr>
        <p:spPr>
          <a:xfrm>
            <a:off x="1811718" y="4177752"/>
            <a:ext cx="3155137" cy="28055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18033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smtClean="0"/>
              <a:t>Organizing code</a:t>
            </a:r>
            <a:endParaRPr lang="sv-S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7"/>
            <a:ext cx="3172691" cy="313000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634345" y="1690687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sv-SE" sz="120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sv-SE" sz="120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(Meteor.isClient) { }</a:t>
            </a:r>
          </a:p>
          <a:p>
            <a:endParaRPr lang="sv-SE" sz="120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4634345" y="1839191"/>
            <a:ext cx="21717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070764" y="4156364"/>
            <a:ext cx="3523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mtClean="0"/>
              <a:t>Define collections in a shared space</a:t>
            </a:r>
            <a:endParaRPr lang="sv-SE"/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4114800" y="1839191"/>
            <a:ext cx="446809" cy="10390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4610657" y="3244334"/>
            <a:ext cx="205376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sz="120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 </a:t>
            </a:r>
            <a:r>
              <a:rPr lang="sv-SE" sz="120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(Meteor.isServer){}</a:t>
            </a:r>
            <a:endParaRPr lang="sv-SE" sz="1200"/>
          </a:p>
        </p:txBody>
      </p:sp>
      <p:cxnSp>
        <p:nvCxnSpPr>
          <p:cNvPr id="8" name="Straight Connector 7"/>
          <p:cNvCxnSpPr/>
          <p:nvPr/>
        </p:nvCxnSpPr>
        <p:spPr>
          <a:xfrm>
            <a:off x="4561609" y="3382833"/>
            <a:ext cx="21717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4114800" y="3382833"/>
            <a:ext cx="223404" cy="1385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 flipV="1">
            <a:off x="4226502" y="4025884"/>
            <a:ext cx="646834" cy="3175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2424545" y="5538355"/>
            <a:ext cx="37837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400" smtClean="0"/>
              <a:t>We can improve even more !</a:t>
            </a:r>
            <a:endParaRPr lang="sv-SE" sz="2400"/>
          </a:p>
        </p:txBody>
      </p:sp>
      <p:sp>
        <p:nvSpPr>
          <p:cNvPr id="3" name="TextBox 2"/>
          <p:cNvSpPr txBox="1"/>
          <p:nvPr/>
        </p:nvSpPr>
        <p:spPr>
          <a:xfrm>
            <a:off x="5839691" y="540327"/>
            <a:ext cx="26888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err="1"/>
              <a:t>c</a:t>
            </a:r>
            <a:r>
              <a:rPr lang="sv-SE" dirty="0" err="1" smtClean="0"/>
              <a:t>lients</a:t>
            </a:r>
            <a:r>
              <a:rPr lang="sv-SE" dirty="0" smtClean="0"/>
              <a:t>/ </a:t>
            </a:r>
            <a:r>
              <a:rPr lang="sv-SE" dirty="0" err="1" smtClean="0"/>
              <a:t>instead</a:t>
            </a:r>
            <a:r>
              <a:rPr lang="sv-SE" dirty="0" smtClean="0"/>
              <a:t> </a:t>
            </a:r>
            <a:r>
              <a:rPr lang="sv-SE" dirty="0" err="1" smtClean="0"/>
              <a:t>of</a:t>
            </a:r>
            <a:r>
              <a:rPr lang="sv-SE" dirty="0" smtClean="0"/>
              <a:t> </a:t>
            </a:r>
            <a:r>
              <a:rPr lang="sv-SE" dirty="0" err="1" smtClean="0"/>
              <a:t>isClient</a:t>
            </a:r>
            <a:endParaRPr lang="sv-SE" dirty="0" smtClean="0"/>
          </a:p>
          <a:p>
            <a:r>
              <a:rPr lang="sv-SE" dirty="0" smtClean="0"/>
              <a:t>server/ </a:t>
            </a:r>
            <a:r>
              <a:rPr lang="sv-SE" dirty="0" err="1" smtClean="0"/>
              <a:t>instead</a:t>
            </a:r>
            <a:r>
              <a:rPr lang="sv-SE" dirty="0" smtClean="0"/>
              <a:t> </a:t>
            </a:r>
            <a:r>
              <a:rPr lang="sv-SE" dirty="0" err="1" smtClean="0"/>
              <a:t>of</a:t>
            </a:r>
            <a:r>
              <a:rPr lang="sv-SE" dirty="0" smtClean="0"/>
              <a:t> </a:t>
            </a:r>
            <a:r>
              <a:rPr lang="sv-SE" dirty="0" err="1" smtClean="0"/>
              <a:t>isServer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4268028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smtClean="0"/>
              <a:t>Add method layer</a:t>
            </a:r>
            <a:endParaRPr lang="sv-SE"/>
          </a:p>
        </p:txBody>
      </p:sp>
      <p:sp>
        <p:nvSpPr>
          <p:cNvPr id="4" name="Rectangle 3"/>
          <p:cNvSpPr/>
          <p:nvPr/>
        </p:nvSpPr>
        <p:spPr>
          <a:xfrm>
            <a:off x="691028" y="2062998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sv-SE" sz="12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Template.hello.events</a:t>
            </a:r>
            <a:r>
              <a:rPr lang="sv-SE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({</a:t>
            </a:r>
          </a:p>
          <a:p>
            <a:r>
              <a:rPr lang="sv-SE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sv-SE" sz="1200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</a:t>
            </a:r>
            <a:r>
              <a:rPr lang="sv-SE" sz="1200" dirty="0" err="1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submit</a:t>
            </a:r>
            <a:r>
              <a:rPr lang="sv-SE" sz="1200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.</a:t>
            </a:r>
            <a:r>
              <a:rPr lang="sv-SE" sz="1200" dirty="0" err="1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todo</a:t>
            </a:r>
            <a:r>
              <a:rPr lang="sv-SE" sz="1200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-form'</a:t>
            </a:r>
            <a:r>
              <a:rPr lang="sv-SE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 </a:t>
            </a:r>
            <a:r>
              <a:rPr lang="sv-SE" sz="1200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function</a:t>
            </a:r>
            <a:r>
              <a:rPr lang="sv-SE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sv-SE" sz="12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ev</a:t>
            </a:r>
            <a:r>
              <a:rPr lang="sv-SE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</a:p>
          <a:p>
            <a:r>
              <a:rPr lang="sv-SE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sv-SE" sz="12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var</a:t>
            </a:r>
            <a:r>
              <a:rPr lang="sv-SE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sv-SE" sz="12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name</a:t>
            </a:r>
            <a:r>
              <a:rPr lang="sv-SE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sv-SE" sz="12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ev.target.name.value</a:t>
            </a:r>
            <a:r>
              <a:rPr lang="sv-SE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sv-SE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sv-SE" sz="12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Meteor.call</a:t>
            </a:r>
            <a:r>
              <a:rPr lang="sv-SE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sv-SE" sz="1200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</a:t>
            </a:r>
            <a:r>
              <a:rPr lang="sv-SE" sz="1200" dirty="0" err="1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addTodo</a:t>
            </a:r>
            <a:r>
              <a:rPr lang="sv-SE" sz="1200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</a:t>
            </a:r>
            <a:r>
              <a:rPr lang="sv-SE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sv-SE" sz="12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name</a:t>
            </a:r>
            <a:r>
              <a:rPr lang="sv-SE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sv-SE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</a:t>
            </a:r>
          </a:p>
          <a:p>
            <a:r>
              <a:rPr lang="sv-SE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})</a:t>
            </a:r>
            <a:endParaRPr lang="sv-SE" sz="1200" dirty="0"/>
          </a:p>
        </p:txBody>
      </p:sp>
      <p:sp>
        <p:nvSpPr>
          <p:cNvPr id="5" name="Rectangle 4"/>
          <p:cNvSpPr/>
          <p:nvPr/>
        </p:nvSpPr>
        <p:spPr>
          <a:xfrm>
            <a:off x="793173" y="3358771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sv-SE" sz="12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Meteor.methods</a:t>
            </a:r>
            <a:r>
              <a:rPr lang="sv-SE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({</a:t>
            </a:r>
          </a:p>
          <a:p>
            <a:r>
              <a:rPr lang="sv-SE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sv-SE" sz="12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addTodo</a:t>
            </a:r>
            <a:r>
              <a:rPr lang="sv-SE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 </a:t>
            </a:r>
            <a:r>
              <a:rPr lang="sv-SE" sz="1200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function</a:t>
            </a:r>
            <a:r>
              <a:rPr lang="sv-SE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sv-SE" sz="12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name</a:t>
            </a:r>
            <a:r>
              <a:rPr lang="sv-SE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sv-SE" sz="12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who</a:t>
            </a:r>
            <a:r>
              <a:rPr lang="sv-SE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</a:p>
          <a:p>
            <a:r>
              <a:rPr lang="sv-SE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sv-SE" sz="1200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</a:t>
            </a:r>
            <a:r>
              <a:rPr lang="sv-SE" sz="1200" dirty="0" err="1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insert</a:t>
            </a:r>
            <a:r>
              <a:rPr lang="sv-SE" sz="1200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sv-SE" sz="1200" dirty="0" err="1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into</a:t>
            </a:r>
            <a:r>
              <a:rPr lang="sv-SE" sz="1200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sv-SE" sz="1200" dirty="0" err="1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database</a:t>
            </a:r>
            <a:endParaRPr lang="sv-SE" sz="12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sv-SE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console.log(</a:t>
            </a:r>
            <a:r>
              <a:rPr lang="sv-SE" sz="1200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</a:t>
            </a:r>
            <a:r>
              <a:rPr lang="sv-SE" sz="1200" dirty="0" err="1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calling</a:t>
            </a:r>
            <a:r>
              <a:rPr lang="sv-SE" sz="1200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sv-SE" sz="1200" dirty="0" err="1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serverside</a:t>
            </a:r>
            <a:r>
              <a:rPr lang="sv-SE" sz="1200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sv-SE" sz="1200" dirty="0" err="1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method</a:t>
            </a:r>
            <a:r>
              <a:rPr lang="sv-SE" sz="1200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</a:t>
            </a:r>
            <a:r>
              <a:rPr lang="sv-SE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sv-SE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</a:t>
            </a:r>
          </a:p>
          <a:p>
            <a:r>
              <a:rPr lang="sv-SE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});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1309" y="4654544"/>
            <a:ext cx="7186672" cy="62862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294418" y="3688773"/>
            <a:ext cx="2929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mtClean="0"/>
              <a:t>Logging in command window</a:t>
            </a:r>
            <a:endParaRPr lang="sv-SE"/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6889173" y="4187536"/>
            <a:ext cx="550718" cy="2366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5548745" y="3948545"/>
            <a:ext cx="1615787" cy="103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220256" y="2833432"/>
            <a:ext cx="1602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/>
              <a:t>Calling </a:t>
            </a:r>
            <a:r>
              <a:rPr lang="sv-SE" dirty="0" err="1" smtClean="0"/>
              <a:t>method</a:t>
            </a:r>
            <a:endParaRPr lang="sv-SE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6466" y="515958"/>
            <a:ext cx="2419790" cy="2643155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8499764" y="768927"/>
            <a:ext cx="30494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mtClean="0"/>
              <a:t>Collections can finally be on</a:t>
            </a:r>
          </a:p>
          <a:p>
            <a:r>
              <a:rPr lang="sv-SE" smtClean="0"/>
              <a:t>Server-side where they belong</a:t>
            </a:r>
            <a:endParaRPr lang="sv-SE"/>
          </a:p>
        </p:txBody>
      </p:sp>
      <p:cxnSp>
        <p:nvCxnSpPr>
          <p:cNvPr id="17" name="Straight Arrow Connector 16"/>
          <p:cNvCxnSpPr/>
          <p:nvPr/>
        </p:nvCxnSpPr>
        <p:spPr>
          <a:xfrm flipH="1">
            <a:off x="8499764" y="1575091"/>
            <a:ext cx="509154" cy="9187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797627" y="5777345"/>
            <a:ext cx="61799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400" dirty="0" err="1" smtClean="0"/>
              <a:t>This</a:t>
            </a:r>
            <a:r>
              <a:rPr lang="sv-SE" sz="2400" dirty="0" smtClean="0"/>
              <a:t> is </a:t>
            </a:r>
            <a:r>
              <a:rPr lang="sv-SE" sz="2400" dirty="0" err="1" smtClean="0"/>
              <a:t>how</a:t>
            </a:r>
            <a:r>
              <a:rPr lang="sv-SE" sz="2400" dirty="0" smtClean="0"/>
              <a:t> </a:t>
            </a:r>
            <a:r>
              <a:rPr lang="sv-SE" sz="2400" dirty="0" err="1" smtClean="0"/>
              <a:t>you</a:t>
            </a:r>
            <a:r>
              <a:rPr lang="sv-SE" sz="2400" dirty="0" smtClean="0"/>
              <a:t> </a:t>
            </a:r>
            <a:r>
              <a:rPr lang="sv-SE" sz="2400" dirty="0" err="1" smtClean="0"/>
              <a:t>debug</a:t>
            </a:r>
            <a:r>
              <a:rPr lang="sv-SE" sz="2400" dirty="0" smtClean="0"/>
              <a:t> </a:t>
            </a:r>
            <a:r>
              <a:rPr lang="sv-SE" sz="2400" dirty="0" err="1" smtClean="0"/>
              <a:t>backend</a:t>
            </a:r>
            <a:r>
              <a:rPr lang="sv-SE" sz="2400" dirty="0" smtClean="0"/>
              <a:t>, </a:t>
            </a:r>
            <a:r>
              <a:rPr lang="sv-SE" sz="2400" dirty="0" err="1" smtClean="0"/>
              <a:t>are</a:t>
            </a:r>
            <a:r>
              <a:rPr lang="sv-SE" sz="2400" dirty="0" smtClean="0"/>
              <a:t> </a:t>
            </a:r>
            <a:r>
              <a:rPr lang="sv-SE" sz="2400" dirty="0" err="1" smtClean="0"/>
              <a:t>you</a:t>
            </a:r>
            <a:r>
              <a:rPr lang="sv-SE" sz="2400" dirty="0" smtClean="0"/>
              <a:t> </a:t>
            </a:r>
            <a:r>
              <a:rPr lang="sv-SE" sz="2400" dirty="0" err="1" smtClean="0"/>
              <a:t>drunk</a:t>
            </a:r>
            <a:r>
              <a:rPr lang="sv-SE" sz="2400" dirty="0" smtClean="0"/>
              <a:t>?!</a:t>
            </a:r>
            <a:endParaRPr lang="sv-SE" sz="2400" dirty="0"/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793173" y="1348220"/>
            <a:ext cx="10515600" cy="626630"/>
          </a:xfrm>
        </p:spPr>
        <p:txBody>
          <a:bodyPr/>
          <a:lstStyle/>
          <a:p>
            <a:pPr marL="0" indent="0">
              <a:buNone/>
            </a:pPr>
            <a:r>
              <a:rPr lang="sv-SE" dirty="0" smtClean="0"/>
              <a:t>”meteor </a:t>
            </a:r>
            <a:r>
              <a:rPr lang="sv-SE" dirty="0" err="1" smtClean="0"/>
              <a:t>remove</a:t>
            </a:r>
            <a:r>
              <a:rPr lang="sv-SE" dirty="0" smtClean="0"/>
              <a:t> </a:t>
            </a:r>
            <a:r>
              <a:rPr lang="sv-SE" dirty="0" err="1" smtClean="0"/>
              <a:t>insecure</a:t>
            </a:r>
            <a:r>
              <a:rPr lang="sv-SE" dirty="0" smtClean="0"/>
              <a:t>”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370992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 smtClean="0"/>
              <a:t>Better</a:t>
            </a:r>
            <a:r>
              <a:rPr lang="sv-SE" dirty="0" smtClean="0"/>
              <a:t> </a:t>
            </a:r>
            <a:r>
              <a:rPr lang="sv-SE" dirty="0" err="1" smtClean="0"/>
              <a:t>debugging</a:t>
            </a:r>
            <a:r>
              <a:rPr lang="sv-SE" dirty="0" smtClean="0"/>
              <a:t> </a:t>
            </a:r>
            <a:r>
              <a:rPr lang="sv-SE" dirty="0" err="1" smtClean="0"/>
              <a:t>serverside</a:t>
            </a:r>
            <a:r>
              <a:rPr lang="sv-SE" dirty="0" smtClean="0"/>
              <a:t> -webstorm</a:t>
            </a:r>
            <a:endParaRPr lang="sv-SE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521643"/>
            <a:ext cx="10058400" cy="250369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4589195"/>
            <a:ext cx="2791215" cy="175284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270664" y="5185064"/>
            <a:ext cx="2708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err="1" smtClean="0"/>
              <a:t>User</a:t>
            </a:r>
            <a:r>
              <a:rPr lang="sv-SE" dirty="0" smtClean="0"/>
              <a:t> </a:t>
            </a:r>
            <a:r>
              <a:rPr lang="sv-SE" dirty="0" err="1" smtClean="0"/>
              <a:t>adds</a:t>
            </a:r>
            <a:r>
              <a:rPr lang="sv-SE" dirty="0" smtClean="0"/>
              <a:t> </a:t>
            </a:r>
            <a:r>
              <a:rPr lang="sv-SE" dirty="0" err="1" smtClean="0"/>
              <a:t>interacts</a:t>
            </a:r>
            <a:r>
              <a:rPr lang="sv-SE" dirty="0" smtClean="0"/>
              <a:t> </a:t>
            </a:r>
            <a:r>
              <a:rPr lang="sv-SE" dirty="0" err="1" smtClean="0"/>
              <a:t>with</a:t>
            </a:r>
            <a:r>
              <a:rPr lang="sv-SE" dirty="0" smtClean="0"/>
              <a:t> UI</a:t>
            </a:r>
            <a:endParaRPr lang="sv-SE" dirty="0"/>
          </a:p>
        </p:txBody>
      </p:sp>
      <p:sp>
        <p:nvSpPr>
          <p:cNvPr id="8" name="Oval 7"/>
          <p:cNvSpPr/>
          <p:nvPr/>
        </p:nvSpPr>
        <p:spPr>
          <a:xfrm>
            <a:off x="3626427" y="5181856"/>
            <a:ext cx="446809" cy="39806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smtClean="0"/>
              <a:t>1</a:t>
            </a:r>
            <a:endParaRPr lang="sv-SE" dirty="0"/>
          </a:p>
        </p:txBody>
      </p:sp>
      <p:sp>
        <p:nvSpPr>
          <p:cNvPr id="9" name="Oval 8"/>
          <p:cNvSpPr/>
          <p:nvPr/>
        </p:nvSpPr>
        <p:spPr>
          <a:xfrm>
            <a:off x="1066800" y="4006504"/>
            <a:ext cx="446809" cy="39806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2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531131" y="4006504"/>
            <a:ext cx="4311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/>
              <a:t>Set </a:t>
            </a:r>
            <a:r>
              <a:rPr lang="sv-SE" dirty="0" err="1" smtClean="0"/>
              <a:t>debugger</a:t>
            </a:r>
            <a:r>
              <a:rPr lang="sv-SE" dirty="0" smtClean="0"/>
              <a:t> on </a:t>
            </a:r>
            <a:r>
              <a:rPr lang="sv-SE" dirty="0" err="1" smtClean="0"/>
              <a:t>serverside</a:t>
            </a:r>
            <a:r>
              <a:rPr lang="sv-SE" dirty="0" smtClean="0"/>
              <a:t>, </a:t>
            </a:r>
            <a:r>
              <a:rPr lang="sv-SE" dirty="0" err="1" smtClean="0"/>
              <a:t>debug</a:t>
            </a:r>
            <a:r>
              <a:rPr lang="sv-SE" dirty="0" smtClean="0"/>
              <a:t> from IDE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415827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 smtClean="0"/>
              <a:t>Add</a:t>
            </a:r>
            <a:r>
              <a:rPr lang="sv-SE" dirty="0" smtClean="0"/>
              <a:t> </a:t>
            </a:r>
            <a:r>
              <a:rPr lang="sv-SE" dirty="0" err="1" smtClean="0"/>
              <a:t>authentication</a:t>
            </a:r>
            <a:endParaRPr lang="sv-S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292436" cy="1156566"/>
          </a:xfrm>
        </p:spPr>
        <p:txBody>
          <a:bodyPr>
            <a:normAutofit fontScale="85000" lnSpcReduction="20000"/>
          </a:bodyPr>
          <a:lstStyle/>
          <a:p>
            <a:r>
              <a:rPr lang="sv-SE" dirty="0"/>
              <a:t>m</a:t>
            </a:r>
            <a:r>
              <a:rPr lang="sv-SE" dirty="0" smtClean="0"/>
              <a:t>eteor </a:t>
            </a:r>
            <a:r>
              <a:rPr lang="sv-SE" dirty="0" err="1" smtClean="0"/>
              <a:t>add</a:t>
            </a:r>
            <a:r>
              <a:rPr lang="sv-SE" dirty="0" smtClean="0"/>
              <a:t> </a:t>
            </a:r>
            <a:r>
              <a:rPr lang="sv-SE" dirty="0" err="1" smtClean="0"/>
              <a:t>accounts-password</a:t>
            </a:r>
            <a:endParaRPr lang="sv-SE" dirty="0" smtClean="0"/>
          </a:p>
          <a:p>
            <a:r>
              <a:rPr lang="sv-SE" dirty="0"/>
              <a:t>m</a:t>
            </a:r>
            <a:r>
              <a:rPr lang="sv-SE" dirty="0" smtClean="0"/>
              <a:t>eteor </a:t>
            </a:r>
            <a:r>
              <a:rPr lang="sv-SE" dirty="0" err="1" smtClean="0"/>
              <a:t>add</a:t>
            </a:r>
            <a:r>
              <a:rPr lang="sv-SE" dirty="0" smtClean="0"/>
              <a:t> </a:t>
            </a:r>
            <a:r>
              <a:rPr lang="sv-SE" dirty="0" err="1" smtClean="0"/>
              <a:t>accounts-ui</a:t>
            </a:r>
            <a:endParaRPr lang="sv-SE" dirty="0" smtClean="0"/>
          </a:p>
          <a:p>
            <a:r>
              <a:rPr lang="sv-SE" dirty="0" err="1"/>
              <a:t>alanning:roles</a:t>
            </a:r>
            <a:endParaRPr lang="sv-SE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959" y="3618455"/>
            <a:ext cx="2600688" cy="12860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5524" y="3116550"/>
            <a:ext cx="2638793" cy="246731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172755" y="3980878"/>
            <a:ext cx="643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/>
              <a:t>login</a:t>
            </a:r>
            <a:endParaRPr lang="sv-SE" dirty="0"/>
          </a:p>
        </p:txBody>
      </p:sp>
      <p:sp>
        <p:nvSpPr>
          <p:cNvPr id="8" name="TextBox 7"/>
          <p:cNvSpPr txBox="1"/>
          <p:nvPr/>
        </p:nvSpPr>
        <p:spPr>
          <a:xfrm>
            <a:off x="6172755" y="4904509"/>
            <a:ext cx="1570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err="1"/>
              <a:t>c</a:t>
            </a:r>
            <a:r>
              <a:rPr lang="sv-SE" dirty="0" err="1" smtClean="0"/>
              <a:t>reate</a:t>
            </a:r>
            <a:r>
              <a:rPr lang="sv-SE" dirty="0" smtClean="0"/>
              <a:t> </a:t>
            </a:r>
            <a:r>
              <a:rPr lang="sv-SE" dirty="0" err="1" smtClean="0"/>
              <a:t>account</a:t>
            </a:r>
            <a:endParaRPr lang="sv-SE" dirty="0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3280060" y="3980878"/>
            <a:ext cx="446809" cy="404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494317" y="1321506"/>
            <a:ext cx="44331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/>
              <a:t>Gives </a:t>
            </a:r>
            <a:r>
              <a:rPr lang="sv-SE" dirty="0" err="1" smtClean="0"/>
              <a:t>you</a:t>
            </a:r>
            <a:r>
              <a:rPr lang="sv-SE" dirty="0" smtClean="0"/>
              <a:t> </a:t>
            </a:r>
            <a:r>
              <a:rPr lang="sv-SE" dirty="0" err="1" smtClean="0"/>
              <a:t>basic</a:t>
            </a:r>
            <a:r>
              <a:rPr lang="sv-SE" dirty="0" smtClean="0"/>
              <a:t> </a:t>
            </a:r>
            <a:r>
              <a:rPr lang="sv-SE" dirty="0" err="1" smtClean="0"/>
              <a:t>security</a:t>
            </a:r>
            <a:endParaRPr lang="sv-SE" dirty="0" smtClean="0"/>
          </a:p>
          <a:p>
            <a:r>
              <a:rPr lang="sv-SE" dirty="0" err="1" smtClean="0"/>
              <a:t>There</a:t>
            </a:r>
            <a:r>
              <a:rPr lang="sv-SE" dirty="0" smtClean="0"/>
              <a:t> </a:t>
            </a:r>
            <a:r>
              <a:rPr lang="sv-SE" dirty="0" err="1" smtClean="0"/>
              <a:t>are</a:t>
            </a:r>
            <a:r>
              <a:rPr lang="sv-SE" dirty="0" smtClean="0"/>
              <a:t> </a:t>
            </a:r>
            <a:r>
              <a:rPr lang="sv-SE" dirty="0" err="1" smtClean="0"/>
              <a:t>better</a:t>
            </a:r>
            <a:r>
              <a:rPr lang="sv-SE" dirty="0" smtClean="0"/>
              <a:t> </a:t>
            </a:r>
            <a:r>
              <a:rPr lang="sv-SE" dirty="0" err="1" smtClean="0"/>
              <a:t>ones</a:t>
            </a:r>
            <a:r>
              <a:rPr lang="sv-SE" dirty="0" smtClean="0"/>
              <a:t> </a:t>
            </a:r>
            <a:r>
              <a:rPr lang="sv-SE" dirty="0" err="1" smtClean="0"/>
              <a:t>but</a:t>
            </a:r>
            <a:r>
              <a:rPr lang="sv-SE" dirty="0" smtClean="0"/>
              <a:t> </a:t>
            </a:r>
            <a:r>
              <a:rPr lang="sv-SE" dirty="0" err="1" smtClean="0"/>
              <a:t>will</a:t>
            </a:r>
            <a:r>
              <a:rPr lang="sv-SE" dirty="0" smtClean="0"/>
              <a:t> get </a:t>
            </a:r>
            <a:r>
              <a:rPr lang="sv-SE" dirty="0" err="1" smtClean="0"/>
              <a:t>you</a:t>
            </a:r>
            <a:r>
              <a:rPr lang="sv-SE" dirty="0" smtClean="0"/>
              <a:t> </a:t>
            </a:r>
            <a:r>
              <a:rPr lang="sv-SE" dirty="0" err="1" smtClean="0"/>
              <a:t>started</a:t>
            </a:r>
            <a:endParaRPr lang="sv-SE" dirty="0"/>
          </a:p>
        </p:txBody>
      </p:sp>
      <p:sp>
        <p:nvSpPr>
          <p:cNvPr id="4" name="TextBox 3"/>
          <p:cNvSpPr txBox="1"/>
          <p:nvPr/>
        </p:nvSpPr>
        <p:spPr>
          <a:xfrm>
            <a:off x="9404740" y="2105515"/>
            <a:ext cx="194906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 smtClean="0"/>
              <a:t>Social logins:</a:t>
            </a:r>
          </a:p>
          <a:p>
            <a:r>
              <a:rPr lang="sv-SE" dirty="0" err="1" smtClean="0"/>
              <a:t>accounts-google</a:t>
            </a:r>
            <a:endParaRPr lang="sv-SE" dirty="0" smtClean="0"/>
          </a:p>
          <a:p>
            <a:r>
              <a:rPr lang="sv-SE" dirty="0" err="1" smtClean="0"/>
              <a:t>accounts-twitter</a:t>
            </a:r>
            <a:endParaRPr lang="sv-SE" dirty="0" smtClean="0"/>
          </a:p>
          <a:p>
            <a:r>
              <a:rPr lang="sv-SE" dirty="0" err="1"/>
              <a:t>a</a:t>
            </a:r>
            <a:r>
              <a:rPr lang="sv-SE" dirty="0" err="1" smtClean="0"/>
              <a:t>ccounts-facebook</a:t>
            </a:r>
            <a:endParaRPr lang="sv-SE" dirty="0"/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3484418" y="2576945"/>
            <a:ext cx="0" cy="10415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301336" y="1454727"/>
            <a:ext cx="423623" cy="37089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smtClean="0"/>
              <a:t>1</a:t>
            </a:r>
            <a:endParaRPr lang="sv-SE" dirty="0"/>
          </a:p>
        </p:txBody>
      </p:sp>
      <p:sp>
        <p:nvSpPr>
          <p:cNvPr id="13" name="Oval 12"/>
          <p:cNvSpPr/>
          <p:nvPr/>
        </p:nvSpPr>
        <p:spPr>
          <a:xfrm>
            <a:off x="8687699" y="2032721"/>
            <a:ext cx="423623" cy="37089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2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653670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 smtClean="0"/>
              <a:t>Authentication</a:t>
            </a:r>
            <a:r>
              <a:rPr lang="sv-SE" dirty="0" smtClean="0"/>
              <a:t> - </a:t>
            </a:r>
            <a:r>
              <a:rPr lang="sv-SE" dirty="0" err="1" smtClean="0"/>
              <a:t>code</a:t>
            </a:r>
            <a:endParaRPr lang="sv-SE" dirty="0"/>
          </a:p>
        </p:txBody>
      </p:sp>
      <p:sp>
        <p:nvSpPr>
          <p:cNvPr id="4" name="TextBox 3"/>
          <p:cNvSpPr txBox="1"/>
          <p:nvPr/>
        </p:nvSpPr>
        <p:spPr>
          <a:xfrm>
            <a:off x="838200" y="1880755"/>
            <a:ext cx="725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err="1" smtClean="0"/>
              <a:t>Client</a:t>
            </a:r>
            <a:endParaRPr lang="sv-SE" dirty="0"/>
          </a:p>
        </p:txBody>
      </p:sp>
      <p:sp>
        <p:nvSpPr>
          <p:cNvPr id="5" name="TextBox 4"/>
          <p:cNvSpPr txBox="1"/>
          <p:nvPr/>
        </p:nvSpPr>
        <p:spPr>
          <a:xfrm>
            <a:off x="4727863" y="1880755"/>
            <a:ext cx="785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/>
              <a:t>Server</a:t>
            </a:r>
            <a:endParaRPr lang="sv-SE" dirty="0"/>
          </a:p>
        </p:txBody>
      </p:sp>
      <p:sp>
        <p:nvSpPr>
          <p:cNvPr id="6" name="Rectangle 5"/>
          <p:cNvSpPr/>
          <p:nvPr/>
        </p:nvSpPr>
        <p:spPr>
          <a:xfrm>
            <a:off x="626918" y="2440154"/>
            <a:ext cx="313459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v-SE" sz="1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sv-SE" sz="1200" dirty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sv-SE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sv-SE" sz="1200" dirty="0" err="1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name</a:t>
            </a:r>
            <a:r>
              <a:rPr lang="sv-SE" sz="1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="login"&gt;</a:t>
            </a:r>
            <a:endParaRPr lang="sv-SE" sz="12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sv-SE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sv-SE" sz="12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{{</a:t>
            </a:r>
            <a:r>
              <a:rPr lang="sv-SE" sz="1200" b="1" dirty="0">
                <a:solidFill>
                  <a:srgbClr val="0064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</a:t>
            </a:r>
            <a:r>
              <a:rPr lang="sv-SE" sz="1200" b="1" dirty="0" err="1">
                <a:solidFill>
                  <a:srgbClr val="0064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sv-SE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sv-SE" sz="1200" dirty="0" err="1">
                <a:solidFill>
                  <a:srgbClr val="8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currentUser</a:t>
            </a:r>
            <a:r>
              <a:rPr lang="sv-SE" sz="12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}}</a:t>
            </a:r>
            <a:endParaRPr lang="sv-SE" sz="12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sv-SE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sv-SE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Logged</a:t>
            </a:r>
            <a:r>
              <a:rPr lang="sv-SE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in as : </a:t>
            </a:r>
            <a:r>
              <a:rPr lang="sv-SE" sz="12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{{</a:t>
            </a:r>
            <a:r>
              <a:rPr lang="sv-SE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sv-SE" sz="1200" dirty="0" err="1">
                <a:solidFill>
                  <a:srgbClr val="8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user</a:t>
            </a:r>
            <a:r>
              <a:rPr lang="sv-SE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sv-SE" sz="12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}}</a:t>
            </a:r>
            <a:endParaRPr lang="sv-SE" sz="12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sv-SE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sv-SE" sz="12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{{</a:t>
            </a:r>
            <a:r>
              <a:rPr lang="sv-SE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sv-SE" sz="1200" b="1" dirty="0">
                <a:solidFill>
                  <a:srgbClr val="0064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</a:t>
            </a:r>
            <a:r>
              <a:rPr lang="sv-SE" sz="1200" b="1" dirty="0" err="1">
                <a:solidFill>
                  <a:srgbClr val="0064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sv-SE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sv-SE" sz="12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}}</a:t>
            </a:r>
            <a:endParaRPr lang="sv-SE" sz="12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sv-SE" sz="1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sv-SE" sz="1200" dirty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sv-SE" sz="1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sv-SE" sz="1200" dirty="0"/>
          </a:p>
        </p:txBody>
      </p:sp>
      <p:sp>
        <p:nvSpPr>
          <p:cNvPr id="7" name="Rectangle 6"/>
          <p:cNvSpPr/>
          <p:nvPr/>
        </p:nvSpPr>
        <p:spPr>
          <a:xfrm>
            <a:off x="713509" y="3978947"/>
            <a:ext cx="5043055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v-SE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Template.login.helpers</a:t>
            </a:r>
            <a:r>
              <a:rPr lang="sv-SE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({</a:t>
            </a:r>
          </a:p>
          <a:p>
            <a:r>
              <a:rPr lang="sv-SE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sv-SE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user</a:t>
            </a:r>
            <a:r>
              <a:rPr lang="sv-SE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 </a:t>
            </a:r>
            <a:r>
              <a:rPr lang="sv-SE" sz="12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function</a:t>
            </a:r>
            <a:r>
              <a:rPr lang="sv-SE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() {</a:t>
            </a:r>
          </a:p>
          <a:p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sz="12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use this one to save a post to a certain user</a:t>
            </a:r>
            <a:endParaRPr lang="en-US" sz="12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sv-SE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sv-SE" sz="1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var</a:t>
            </a:r>
            <a:r>
              <a:rPr lang="sv-SE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id = </a:t>
            </a:r>
            <a:r>
              <a:rPr lang="sv-SE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Meteor.user</a:t>
            </a:r>
            <a:r>
              <a:rPr lang="sv-SE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().id;</a:t>
            </a:r>
          </a:p>
          <a:p>
            <a:r>
              <a:rPr lang="sv-SE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sv-SE" sz="12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sv-SE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sv-SE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Meteor.user</a:t>
            </a:r>
            <a:r>
              <a:rPr lang="sv-SE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().</a:t>
            </a:r>
            <a:r>
              <a:rPr lang="sv-SE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emails</a:t>
            </a:r>
            <a:r>
              <a:rPr lang="sv-SE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[0].</a:t>
            </a:r>
            <a:r>
              <a:rPr lang="sv-SE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address</a:t>
            </a:r>
            <a:r>
              <a:rPr lang="sv-SE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sv-SE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</a:t>
            </a:r>
          </a:p>
          <a:p>
            <a:r>
              <a:rPr lang="sv-SE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});</a:t>
            </a:r>
            <a:endParaRPr lang="sv-SE" sz="1200" dirty="0"/>
          </a:p>
        </p:txBody>
      </p:sp>
      <p:sp>
        <p:nvSpPr>
          <p:cNvPr id="8" name="Rectangle 7"/>
          <p:cNvSpPr/>
          <p:nvPr/>
        </p:nvSpPr>
        <p:spPr>
          <a:xfrm>
            <a:off x="1465118" y="2597727"/>
            <a:ext cx="1215737" cy="280555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9" name="Rectangle 8"/>
          <p:cNvSpPr/>
          <p:nvPr/>
        </p:nvSpPr>
        <p:spPr>
          <a:xfrm>
            <a:off x="2072986" y="4531166"/>
            <a:ext cx="1688523" cy="280555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0" name="Rectangle 9"/>
          <p:cNvSpPr/>
          <p:nvPr/>
        </p:nvSpPr>
        <p:spPr>
          <a:xfrm>
            <a:off x="4724689" y="2280819"/>
            <a:ext cx="15776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this</a:t>
            </a:r>
            <a:r>
              <a:rPr lang="sv-SE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.userId</a:t>
            </a:r>
            <a:endParaRPr lang="sv-SE" dirty="0"/>
          </a:p>
        </p:txBody>
      </p:sp>
      <p:sp>
        <p:nvSpPr>
          <p:cNvPr id="12" name="TextBox 11"/>
          <p:cNvSpPr txBox="1"/>
          <p:nvPr/>
        </p:nvSpPr>
        <p:spPr>
          <a:xfrm>
            <a:off x="7346373" y="2047009"/>
            <a:ext cx="4365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err="1" smtClean="0"/>
              <a:t>Account-passwords</a:t>
            </a:r>
            <a:r>
              <a:rPr lang="sv-SE" dirty="0" smtClean="0"/>
              <a:t>, </a:t>
            </a:r>
            <a:r>
              <a:rPr lang="sv-SE" dirty="0" err="1" smtClean="0"/>
              <a:t>programmatic</a:t>
            </a:r>
            <a:r>
              <a:rPr lang="sv-SE" dirty="0" smtClean="0"/>
              <a:t> </a:t>
            </a:r>
            <a:r>
              <a:rPr lang="sv-SE" dirty="0" err="1" smtClean="0"/>
              <a:t>functions</a:t>
            </a:r>
            <a:endParaRPr lang="sv-SE" dirty="0"/>
          </a:p>
        </p:txBody>
      </p:sp>
      <p:sp>
        <p:nvSpPr>
          <p:cNvPr id="13" name="TextBox 12"/>
          <p:cNvSpPr txBox="1"/>
          <p:nvPr/>
        </p:nvSpPr>
        <p:spPr>
          <a:xfrm>
            <a:off x="7450282" y="2784764"/>
            <a:ext cx="133421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err="1" smtClean="0"/>
              <a:t>Create</a:t>
            </a:r>
            <a:r>
              <a:rPr lang="sv-SE" dirty="0" smtClean="0"/>
              <a:t> </a:t>
            </a:r>
            <a:r>
              <a:rPr lang="sv-SE" dirty="0" err="1" smtClean="0"/>
              <a:t>user</a:t>
            </a:r>
            <a:endParaRPr lang="sv-SE" dirty="0" smtClean="0"/>
          </a:p>
          <a:p>
            <a:r>
              <a:rPr lang="sv-SE" dirty="0" smtClean="0"/>
              <a:t>Login</a:t>
            </a:r>
          </a:p>
          <a:p>
            <a:r>
              <a:rPr lang="sv-SE" dirty="0" err="1" smtClean="0"/>
              <a:t>Logout</a:t>
            </a:r>
            <a:endParaRPr lang="sv-SE" dirty="0" smtClean="0"/>
          </a:p>
          <a:p>
            <a:r>
              <a:rPr lang="sv-SE" dirty="0" err="1" smtClean="0"/>
              <a:t>Update</a:t>
            </a:r>
            <a:r>
              <a:rPr lang="sv-SE" dirty="0" smtClean="0"/>
              <a:t> </a:t>
            </a:r>
            <a:r>
              <a:rPr lang="sv-SE" dirty="0" err="1" smtClean="0"/>
              <a:t>user</a:t>
            </a:r>
            <a:endParaRPr lang="sv-SE" dirty="0"/>
          </a:p>
        </p:txBody>
      </p:sp>
      <p:sp>
        <p:nvSpPr>
          <p:cNvPr id="14" name="TextBox 13"/>
          <p:cNvSpPr txBox="1"/>
          <p:nvPr/>
        </p:nvSpPr>
        <p:spPr>
          <a:xfrm>
            <a:off x="1564168" y="5683827"/>
            <a:ext cx="2049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/>
              <a:t>And </a:t>
            </a:r>
            <a:r>
              <a:rPr lang="sv-SE" dirty="0" err="1" smtClean="0"/>
              <a:t>other</a:t>
            </a:r>
            <a:r>
              <a:rPr lang="sv-SE" dirty="0" smtClean="0"/>
              <a:t> </a:t>
            </a:r>
            <a:r>
              <a:rPr lang="sv-SE" dirty="0" err="1" smtClean="0"/>
              <a:t>helpers</a:t>
            </a:r>
            <a:r>
              <a:rPr lang="sv-SE" dirty="0" smtClean="0"/>
              <a:t>…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841865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1555" y="349410"/>
            <a:ext cx="10515600" cy="1325563"/>
          </a:xfrm>
        </p:spPr>
        <p:txBody>
          <a:bodyPr/>
          <a:lstStyle/>
          <a:p>
            <a:r>
              <a:rPr lang="sv-SE" dirty="0" err="1" smtClean="0"/>
              <a:t>About</a:t>
            </a:r>
            <a:r>
              <a:rPr lang="sv-SE" dirty="0" smtClean="0"/>
              <a:t> </a:t>
            </a:r>
            <a:r>
              <a:rPr lang="sv-SE" dirty="0" err="1" smtClean="0"/>
              <a:t>me</a:t>
            </a:r>
            <a:endParaRPr lang="sv-S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 smtClean="0"/>
              <a:t>.</a:t>
            </a:r>
            <a:r>
              <a:rPr lang="sv-SE" dirty="0" err="1" smtClean="0"/>
              <a:t>net</a:t>
            </a:r>
            <a:r>
              <a:rPr lang="sv-SE" dirty="0" smtClean="0"/>
              <a:t> </a:t>
            </a:r>
            <a:r>
              <a:rPr lang="sv-SE" dirty="0" err="1" smtClean="0"/>
              <a:t>dev</a:t>
            </a:r>
            <a:r>
              <a:rPr lang="sv-SE" dirty="0" smtClean="0"/>
              <a:t> </a:t>
            </a:r>
            <a:r>
              <a:rPr lang="sv-SE" dirty="0" err="1" smtClean="0"/>
              <a:t>since</a:t>
            </a:r>
            <a:r>
              <a:rPr lang="sv-SE" dirty="0" smtClean="0"/>
              <a:t> 10 </a:t>
            </a:r>
            <a:r>
              <a:rPr lang="sv-SE" dirty="0" err="1" smtClean="0"/>
              <a:t>years</a:t>
            </a:r>
            <a:endParaRPr lang="sv-SE" dirty="0" smtClean="0"/>
          </a:p>
          <a:p>
            <a:endParaRPr lang="sv-SE" dirty="0"/>
          </a:p>
        </p:txBody>
      </p:sp>
      <p:sp>
        <p:nvSpPr>
          <p:cNvPr id="4" name="TextBox 3"/>
          <p:cNvSpPr txBox="1"/>
          <p:nvPr/>
        </p:nvSpPr>
        <p:spPr>
          <a:xfrm>
            <a:off x="838200" y="2472004"/>
            <a:ext cx="3564083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3200" dirty="0" smtClean="0"/>
              <a:t>I </a:t>
            </a:r>
            <a:r>
              <a:rPr lang="sv-SE" sz="3200" dirty="0" err="1" smtClean="0"/>
              <a:t>teach</a:t>
            </a:r>
            <a:r>
              <a:rPr lang="sv-SE" sz="3200" dirty="0" smtClean="0"/>
              <a:t> </a:t>
            </a:r>
            <a:r>
              <a:rPr lang="sv-SE" sz="3200" dirty="0" err="1" smtClean="0"/>
              <a:t>courses</a:t>
            </a:r>
            <a:r>
              <a:rPr lang="sv-SE" sz="3200" dirty="0" smtClean="0"/>
              <a:t> in</a:t>
            </a:r>
          </a:p>
          <a:p>
            <a:r>
              <a:rPr lang="sv-SE" dirty="0" err="1" smtClean="0"/>
              <a:t>Angular</a:t>
            </a:r>
            <a:r>
              <a:rPr lang="sv-SE" dirty="0" smtClean="0"/>
              <a:t> 1 &amp; 2</a:t>
            </a:r>
          </a:p>
          <a:p>
            <a:r>
              <a:rPr lang="sv-SE" dirty="0" smtClean="0"/>
              <a:t>Meteor</a:t>
            </a:r>
          </a:p>
          <a:p>
            <a:r>
              <a:rPr lang="sv-SE" dirty="0" smtClean="0"/>
              <a:t>Aurelia</a:t>
            </a:r>
          </a:p>
          <a:p>
            <a:r>
              <a:rPr lang="sv-SE" dirty="0" err="1" smtClean="0"/>
              <a:t>Javascript</a:t>
            </a:r>
            <a:r>
              <a:rPr lang="sv-SE" dirty="0" smtClean="0"/>
              <a:t> </a:t>
            </a:r>
            <a:r>
              <a:rPr lang="sv-SE" dirty="0" err="1" smtClean="0"/>
              <a:t>dev</a:t>
            </a:r>
            <a:r>
              <a:rPr lang="sv-SE" dirty="0" smtClean="0"/>
              <a:t> + </a:t>
            </a:r>
            <a:r>
              <a:rPr lang="sv-SE" dirty="0" err="1" smtClean="0"/>
              <a:t>tooling</a:t>
            </a:r>
            <a:endParaRPr lang="sv-SE" dirty="0"/>
          </a:p>
        </p:txBody>
      </p:sp>
      <p:sp>
        <p:nvSpPr>
          <p:cNvPr id="5" name="TextBox 4"/>
          <p:cNvSpPr txBox="1"/>
          <p:nvPr/>
        </p:nvSpPr>
        <p:spPr>
          <a:xfrm>
            <a:off x="838200" y="4518766"/>
            <a:ext cx="46167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3200" dirty="0" err="1" smtClean="0"/>
              <a:t>Meetups</a:t>
            </a:r>
            <a:r>
              <a:rPr lang="sv-SE" sz="3200" dirty="0" smtClean="0"/>
              <a:t> ( in Gothenburg )</a:t>
            </a:r>
            <a:endParaRPr lang="sv-SE" sz="3200" dirty="0"/>
          </a:p>
        </p:txBody>
      </p:sp>
      <p:sp>
        <p:nvSpPr>
          <p:cNvPr id="6" name="Rectangle 5"/>
          <p:cNvSpPr/>
          <p:nvPr/>
        </p:nvSpPr>
        <p:spPr>
          <a:xfrm>
            <a:off x="838200" y="5153629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sv-SE" sz="2400" dirty="0" err="1"/>
              <a:t>Angularjs</a:t>
            </a:r>
            <a:r>
              <a:rPr lang="sv-SE" dirty="0"/>
              <a:t> Gothenburg , </a:t>
            </a:r>
            <a:r>
              <a:rPr lang="sv-SE" dirty="0" err="1"/>
              <a:t>organizer</a:t>
            </a:r>
            <a:endParaRPr lang="sv-SE" dirty="0"/>
          </a:p>
          <a:p>
            <a:r>
              <a:rPr lang="sv-SE" sz="2400" dirty="0"/>
              <a:t>Software </a:t>
            </a:r>
            <a:r>
              <a:rPr lang="sv-SE" sz="2400" dirty="0" err="1"/>
              <a:t>Craftsmanship</a:t>
            </a:r>
            <a:r>
              <a:rPr lang="sv-SE" dirty="0"/>
              <a:t> Gothenburg, </a:t>
            </a:r>
            <a:r>
              <a:rPr lang="sv-SE" dirty="0" err="1"/>
              <a:t>organizer</a:t>
            </a:r>
            <a:endParaRPr lang="sv-SE" dirty="0"/>
          </a:p>
          <a:p>
            <a:r>
              <a:rPr lang="sv-SE" sz="2400" dirty="0" err="1"/>
              <a:t>Frontend</a:t>
            </a:r>
            <a:r>
              <a:rPr lang="sv-SE" sz="2400" dirty="0"/>
              <a:t> GBG</a:t>
            </a:r>
            <a:r>
              <a:rPr lang="sv-SE" dirty="0"/>
              <a:t>, </a:t>
            </a:r>
            <a:r>
              <a:rPr lang="sv-SE" dirty="0" err="1"/>
              <a:t>organizer</a:t>
            </a:r>
            <a:endParaRPr lang="sv-SE" dirty="0"/>
          </a:p>
        </p:txBody>
      </p:sp>
      <p:sp>
        <p:nvSpPr>
          <p:cNvPr id="7" name="TextBox 6"/>
          <p:cNvSpPr txBox="1"/>
          <p:nvPr/>
        </p:nvSpPr>
        <p:spPr>
          <a:xfrm>
            <a:off x="5756563" y="2520131"/>
            <a:ext cx="39745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400" dirty="0" smtClean="0"/>
              <a:t>-Expert </a:t>
            </a:r>
            <a:r>
              <a:rPr lang="sv-SE" sz="2400" dirty="0" err="1" smtClean="0"/>
              <a:t>consultant</a:t>
            </a:r>
            <a:r>
              <a:rPr lang="sv-SE" sz="2400" dirty="0" smtClean="0"/>
              <a:t> in </a:t>
            </a:r>
            <a:r>
              <a:rPr lang="sv-SE" sz="2400" dirty="0" err="1" smtClean="0"/>
              <a:t>angularjs</a:t>
            </a:r>
            <a:endParaRPr lang="sv-SE" sz="2400" dirty="0" smtClean="0"/>
          </a:p>
        </p:txBody>
      </p:sp>
      <p:sp>
        <p:nvSpPr>
          <p:cNvPr id="9" name="Rectangle 8"/>
          <p:cNvSpPr/>
          <p:nvPr/>
        </p:nvSpPr>
        <p:spPr>
          <a:xfrm>
            <a:off x="5756563" y="3144875"/>
            <a:ext cx="543443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sz="2400" dirty="0" smtClean="0"/>
              <a:t>- </a:t>
            </a:r>
            <a:r>
              <a:rPr lang="sv-SE" sz="2400" dirty="0" err="1" smtClean="0"/>
              <a:t>Member</a:t>
            </a:r>
            <a:r>
              <a:rPr lang="sv-SE" sz="2400" dirty="0" smtClean="0"/>
              <a:t> </a:t>
            </a:r>
            <a:r>
              <a:rPr lang="sv-SE" sz="2400" dirty="0" err="1"/>
              <a:t>of</a:t>
            </a:r>
            <a:r>
              <a:rPr lang="sv-SE" sz="2400" dirty="0"/>
              <a:t> </a:t>
            </a:r>
            <a:r>
              <a:rPr lang="sv-SE" sz="2400" dirty="0" err="1" smtClean="0"/>
              <a:t>angulars</a:t>
            </a:r>
            <a:r>
              <a:rPr lang="sv-SE" sz="2400" dirty="0" smtClean="0"/>
              <a:t> </a:t>
            </a:r>
            <a:r>
              <a:rPr lang="sv-SE" sz="2400" dirty="0"/>
              <a:t>international </a:t>
            </a:r>
            <a:r>
              <a:rPr lang="sv-SE" sz="2400" dirty="0" err="1"/>
              <a:t>group</a:t>
            </a:r>
            <a:r>
              <a:rPr lang="sv-SE" sz="2400" dirty="0"/>
              <a:t> </a:t>
            </a:r>
            <a:endParaRPr lang="sv-SE" sz="2400" dirty="0" smtClean="0"/>
          </a:p>
          <a:p>
            <a:r>
              <a:rPr lang="sv-SE" sz="2400" dirty="0" err="1" smtClean="0"/>
              <a:t>of</a:t>
            </a:r>
            <a:r>
              <a:rPr lang="sv-SE" sz="2400" dirty="0" smtClean="0"/>
              <a:t> </a:t>
            </a:r>
            <a:r>
              <a:rPr lang="sv-SE" sz="2400" dirty="0" err="1"/>
              <a:t>meetup</a:t>
            </a:r>
            <a:r>
              <a:rPr lang="sv-SE" sz="2400" dirty="0"/>
              <a:t> </a:t>
            </a:r>
            <a:r>
              <a:rPr lang="sv-SE" sz="2400" dirty="0" err="1" smtClean="0"/>
              <a:t>organizers</a:t>
            </a:r>
            <a:endParaRPr lang="sv-SE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5756563" y="1942046"/>
            <a:ext cx="31616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400" dirty="0" smtClean="0"/>
              <a:t>- Tech </a:t>
            </a:r>
            <a:r>
              <a:rPr lang="sv-SE" sz="2400" dirty="0" err="1" smtClean="0"/>
              <a:t>consultant</a:t>
            </a:r>
            <a:r>
              <a:rPr lang="sv-SE" sz="2400" dirty="0" smtClean="0"/>
              <a:t> in .</a:t>
            </a:r>
            <a:r>
              <a:rPr lang="sv-SE" sz="2400" dirty="0" err="1" smtClean="0"/>
              <a:t>net</a:t>
            </a:r>
            <a:endParaRPr lang="sv-SE" sz="2400" dirty="0"/>
          </a:p>
        </p:txBody>
      </p:sp>
    </p:spTree>
    <p:extLst>
      <p:ext uri="{BB962C8B-B14F-4D97-AF65-F5344CB8AC3E}">
        <p14:creationId xmlns:p14="http://schemas.microsoft.com/office/powerpoint/2010/main" val="3226378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 smtClean="0"/>
              <a:t>Authentication</a:t>
            </a:r>
            <a:r>
              <a:rPr lang="sv-SE" dirty="0" smtClean="0"/>
              <a:t> </a:t>
            </a:r>
            <a:r>
              <a:rPr lang="sv-SE" dirty="0" err="1" smtClean="0"/>
              <a:t>with</a:t>
            </a:r>
            <a:r>
              <a:rPr lang="sv-SE" dirty="0" smtClean="0"/>
              <a:t> </a:t>
            </a:r>
            <a:r>
              <a:rPr lang="sv-SE" dirty="0" err="1" smtClean="0"/>
              <a:t>roles</a:t>
            </a:r>
            <a:endParaRPr lang="sv-SE" dirty="0"/>
          </a:p>
        </p:txBody>
      </p:sp>
      <p:sp>
        <p:nvSpPr>
          <p:cNvPr id="4" name="Rectangle 3"/>
          <p:cNvSpPr/>
          <p:nvPr/>
        </p:nvSpPr>
        <p:spPr>
          <a:xfrm>
            <a:off x="5290128" y="1610624"/>
            <a:ext cx="7103919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v-SE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Meteor.startup</a:t>
            </a:r>
            <a:r>
              <a:rPr lang="sv-SE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sv-SE" sz="12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function</a:t>
            </a:r>
            <a:r>
              <a:rPr lang="sv-SE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() {</a:t>
            </a:r>
          </a:p>
          <a:p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1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Meteor.users.find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({}).fetch().length === 0) {</a:t>
            </a:r>
          </a:p>
          <a:p>
            <a:r>
              <a:rPr lang="sv-SE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sv-SE" sz="1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var</a:t>
            </a:r>
            <a:r>
              <a:rPr lang="sv-SE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sv-SE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users</a:t>
            </a:r>
            <a:r>
              <a:rPr lang="sv-SE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[</a:t>
            </a:r>
          </a:p>
          <a:p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name: </a:t>
            </a:r>
            <a:r>
              <a:rPr lang="en-US" sz="12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"Normal User"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email: </a:t>
            </a:r>
            <a:r>
              <a:rPr lang="en-US" sz="12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"normal@example.com"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roles: [</a:t>
            </a:r>
            <a:r>
              <a:rPr lang="en-US" sz="12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'normal'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] },</a:t>
            </a:r>
          </a:p>
          <a:p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name: </a:t>
            </a:r>
            <a:r>
              <a:rPr lang="en-US" sz="12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"Admin User"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email: </a:t>
            </a:r>
            <a:r>
              <a:rPr lang="en-US" sz="12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"admin@example.com"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roles: [</a:t>
            </a:r>
            <a:r>
              <a:rPr lang="en-US" sz="12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'administrator'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] }</a:t>
            </a:r>
          </a:p>
          <a:p>
            <a:r>
              <a:rPr lang="sv-SE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];</a:t>
            </a:r>
          </a:p>
          <a:p>
            <a:endParaRPr lang="sv-SE" sz="12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sv-SE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_.</a:t>
            </a:r>
            <a:r>
              <a:rPr lang="sv-SE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each</a:t>
            </a:r>
            <a:r>
              <a:rPr lang="sv-SE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sv-SE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users</a:t>
            </a:r>
            <a:r>
              <a:rPr lang="sv-SE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sv-SE" sz="12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function</a:t>
            </a:r>
            <a:r>
              <a:rPr lang="sv-SE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sv-SE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user</a:t>
            </a:r>
            <a:r>
              <a:rPr lang="sv-SE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</a:p>
          <a:p>
            <a:r>
              <a:rPr lang="sv-SE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</a:t>
            </a:r>
            <a:r>
              <a:rPr lang="sv-SE" sz="1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var</a:t>
            </a:r>
            <a:r>
              <a:rPr lang="sv-SE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id;</a:t>
            </a:r>
          </a:p>
          <a:p>
            <a:endParaRPr lang="sv-SE" sz="12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sv-SE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id = </a:t>
            </a:r>
            <a:r>
              <a:rPr lang="sv-SE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Accounts.createUser</a:t>
            </a:r>
            <a:r>
              <a:rPr lang="sv-SE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({</a:t>
            </a:r>
          </a:p>
          <a:p>
            <a:r>
              <a:rPr lang="sv-SE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email: </a:t>
            </a:r>
            <a:r>
              <a:rPr lang="sv-SE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user.email</a:t>
            </a:r>
            <a:r>
              <a:rPr lang="sv-SE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sv-SE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</a:t>
            </a:r>
            <a:r>
              <a:rPr lang="sv-SE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password</a:t>
            </a:r>
            <a:r>
              <a:rPr lang="sv-SE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 </a:t>
            </a:r>
            <a:r>
              <a:rPr lang="sv-SE" sz="12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sv-SE" sz="1200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password</a:t>
            </a:r>
            <a:r>
              <a:rPr lang="sv-SE" sz="12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sv-SE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sv-SE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</a:t>
            </a:r>
            <a:r>
              <a:rPr lang="sv-SE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profile</a:t>
            </a:r>
            <a:r>
              <a:rPr lang="sv-SE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 { </a:t>
            </a:r>
            <a:r>
              <a:rPr lang="sv-SE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name</a:t>
            </a:r>
            <a:r>
              <a:rPr lang="sv-SE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 user.name }</a:t>
            </a:r>
          </a:p>
          <a:p>
            <a:r>
              <a:rPr lang="sv-SE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});</a:t>
            </a:r>
          </a:p>
          <a:p>
            <a:endParaRPr lang="sv-SE" sz="12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sv-SE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</a:t>
            </a:r>
            <a:r>
              <a:rPr lang="sv-SE" sz="12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sv-SE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sv-SE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user.roles.length</a:t>
            </a:r>
            <a:r>
              <a:rPr lang="sv-SE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&gt; 0) {</a:t>
            </a:r>
          </a:p>
          <a:p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</a:t>
            </a:r>
            <a:r>
              <a:rPr lang="en-US" sz="12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Need _id of existing user record so this call must come</a:t>
            </a:r>
            <a:endParaRPr lang="en-US" sz="12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sv-SE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</a:t>
            </a:r>
            <a:r>
              <a:rPr lang="sv-SE" sz="12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</a:t>
            </a:r>
            <a:r>
              <a:rPr lang="sv-SE" sz="1200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after</a:t>
            </a:r>
            <a:r>
              <a:rPr lang="sv-SE" sz="12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`</a:t>
            </a:r>
            <a:r>
              <a:rPr lang="sv-SE" sz="1200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Accounts.createUser</a:t>
            </a:r>
            <a:r>
              <a:rPr lang="sv-SE" sz="12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` or `</a:t>
            </a:r>
            <a:r>
              <a:rPr lang="sv-SE" sz="1200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Accounts.onCreate</a:t>
            </a:r>
            <a:r>
              <a:rPr lang="sv-SE" sz="12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`</a:t>
            </a:r>
            <a:endParaRPr lang="sv-SE" sz="12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sv-SE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</a:t>
            </a:r>
            <a:r>
              <a:rPr lang="sv-SE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Roles.addUsersToRoles</a:t>
            </a:r>
            <a:r>
              <a:rPr lang="sv-SE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(id, </a:t>
            </a:r>
            <a:r>
              <a:rPr lang="sv-SE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user.roles</a:t>
            </a:r>
            <a:r>
              <a:rPr lang="sv-SE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sv-SE" sz="12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'default-</a:t>
            </a:r>
            <a:r>
              <a:rPr lang="sv-SE" sz="1200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group</a:t>
            </a:r>
            <a:r>
              <a:rPr lang="sv-SE" sz="12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</a:t>
            </a:r>
            <a:r>
              <a:rPr lang="sv-SE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sv-SE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}</a:t>
            </a:r>
          </a:p>
          <a:p>
            <a:r>
              <a:rPr lang="sv-SE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});</a:t>
            </a:r>
          </a:p>
          <a:p>
            <a:r>
              <a:rPr lang="sv-SE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</a:t>
            </a:r>
          </a:p>
          <a:p>
            <a:r>
              <a:rPr lang="sv-SE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});</a:t>
            </a:r>
            <a:endParaRPr lang="sv-SE" sz="1200" dirty="0"/>
          </a:p>
        </p:txBody>
      </p:sp>
      <p:sp>
        <p:nvSpPr>
          <p:cNvPr id="5" name="Rectangle 4"/>
          <p:cNvSpPr/>
          <p:nvPr/>
        </p:nvSpPr>
        <p:spPr>
          <a:xfrm>
            <a:off x="671945" y="1595021"/>
            <a:ext cx="495992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v-SE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Meteor.publish</a:t>
            </a:r>
            <a:r>
              <a:rPr lang="sv-SE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sv-SE" sz="12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</a:t>
            </a:r>
            <a:r>
              <a:rPr lang="sv-SE" sz="1200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my_todos</a:t>
            </a:r>
            <a:r>
              <a:rPr lang="sv-SE" sz="12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</a:t>
            </a:r>
            <a:r>
              <a:rPr lang="sv-SE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sv-SE" sz="12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function</a:t>
            </a:r>
            <a:r>
              <a:rPr lang="sv-SE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() {</a:t>
            </a:r>
          </a:p>
          <a:p>
            <a:r>
              <a:rPr lang="sv-SE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sv-SE" sz="12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sv-SE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sv-SE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Roles.userIsInRole</a:t>
            </a:r>
            <a:r>
              <a:rPr lang="sv-SE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sv-SE" sz="12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this</a:t>
            </a:r>
            <a:r>
              <a:rPr lang="sv-SE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.userId</a:t>
            </a:r>
            <a:r>
              <a:rPr lang="sv-SE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endParaRPr lang="sv-SE" sz="12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sv-SE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sv-SE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[</a:t>
            </a:r>
            <a:r>
              <a:rPr lang="sv-SE" sz="12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'administrator'</a:t>
            </a:r>
            <a:r>
              <a:rPr lang="sv-SE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], </a:t>
            </a:r>
            <a:r>
              <a:rPr lang="sv-SE" sz="12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'default-</a:t>
            </a:r>
            <a:r>
              <a:rPr lang="sv-SE" sz="1200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group</a:t>
            </a:r>
            <a:r>
              <a:rPr lang="sv-SE" sz="12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</a:t>
            </a:r>
            <a:r>
              <a:rPr lang="sv-SE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)) {</a:t>
            </a:r>
          </a:p>
          <a:p>
            <a:r>
              <a:rPr lang="sv-SE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sv-SE" sz="12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sv-SE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sv-SE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Todos.find</a:t>
            </a:r>
            <a:r>
              <a:rPr lang="sv-SE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({});</a:t>
            </a:r>
          </a:p>
          <a:p>
            <a:r>
              <a:rPr lang="sv-SE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 </a:t>
            </a:r>
            <a:r>
              <a:rPr lang="sv-SE" sz="12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else</a:t>
            </a:r>
            <a:r>
              <a:rPr lang="sv-SE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r>
              <a:rPr lang="sv-SE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sv-SE" sz="12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sv-SE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sv-SE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Todos.find</a:t>
            </a:r>
            <a:r>
              <a:rPr lang="sv-SE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({ </a:t>
            </a:r>
            <a:r>
              <a:rPr lang="sv-SE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user</a:t>
            </a:r>
            <a:r>
              <a:rPr lang="sv-SE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 </a:t>
            </a:r>
            <a:r>
              <a:rPr lang="sv-SE" sz="12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this</a:t>
            </a:r>
            <a:r>
              <a:rPr lang="sv-SE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.userId</a:t>
            </a:r>
            <a:r>
              <a:rPr lang="sv-SE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});</a:t>
            </a:r>
          </a:p>
          <a:p>
            <a:r>
              <a:rPr lang="sv-SE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</a:t>
            </a:r>
          </a:p>
          <a:p>
            <a:r>
              <a:rPr lang="sv-SE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});</a:t>
            </a:r>
            <a:endParaRPr lang="sv-SE" sz="1200" dirty="0"/>
          </a:p>
        </p:txBody>
      </p:sp>
      <p:sp>
        <p:nvSpPr>
          <p:cNvPr id="6" name="TextBox 5"/>
          <p:cNvSpPr txBox="1"/>
          <p:nvPr/>
        </p:nvSpPr>
        <p:spPr>
          <a:xfrm>
            <a:off x="6286500" y="6224155"/>
            <a:ext cx="4437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err="1" smtClean="0"/>
              <a:t>Create</a:t>
            </a:r>
            <a:r>
              <a:rPr lang="sv-SE" dirty="0" smtClean="0"/>
              <a:t> </a:t>
            </a:r>
            <a:r>
              <a:rPr lang="sv-SE" dirty="0" err="1" smtClean="0"/>
              <a:t>admin</a:t>
            </a:r>
            <a:r>
              <a:rPr lang="sv-SE" dirty="0" smtClean="0"/>
              <a:t> + normal </a:t>
            </a:r>
            <a:r>
              <a:rPr lang="sv-SE" dirty="0" err="1" smtClean="0"/>
              <a:t>users</a:t>
            </a:r>
            <a:r>
              <a:rPr lang="sv-SE" dirty="0" smtClean="0"/>
              <a:t> + </a:t>
            </a:r>
            <a:r>
              <a:rPr lang="sv-SE" dirty="0" err="1" smtClean="0"/>
              <a:t>create</a:t>
            </a:r>
            <a:r>
              <a:rPr lang="sv-SE" dirty="0" smtClean="0"/>
              <a:t> </a:t>
            </a:r>
            <a:r>
              <a:rPr lang="sv-SE" dirty="0" err="1" smtClean="0"/>
              <a:t>groups</a:t>
            </a:r>
            <a:r>
              <a:rPr lang="sv-SE" dirty="0" smtClean="0"/>
              <a:t> </a:t>
            </a:r>
            <a:endParaRPr lang="sv-SE" dirty="0"/>
          </a:p>
        </p:txBody>
      </p:sp>
      <p:sp>
        <p:nvSpPr>
          <p:cNvPr id="7" name="TextBox 6"/>
          <p:cNvSpPr txBox="1"/>
          <p:nvPr/>
        </p:nvSpPr>
        <p:spPr>
          <a:xfrm>
            <a:off x="3632890" y="3142892"/>
            <a:ext cx="2463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err="1" smtClean="0"/>
              <a:t>User</a:t>
            </a:r>
            <a:r>
              <a:rPr lang="sv-SE" dirty="0" smtClean="0"/>
              <a:t> </a:t>
            </a:r>
            <a:r>
              <a:rPr lang="sv-SE" dirty="0" err="1" smtClean="0"/>
              <a:t>only</a:t>
            </a:r>
            <a:r>
              <a:rPr lang="sv-SE" dirty="0" smtClean="0"/>
              <a:t> </a:t>
            </a:r>
            <a:r>
              <a:rPr lang="sv-SE" dirty="0" err="1" smtClean="0"/>
              <a:t>sees</a:t>
            </a:r>
            <a:r>
              <a:rPr lang="sv-SE" dirty="0" smtClean="0"/>
              <a:t> </a:t>
            </a:r>
            <a:r>
              <a:rPr lang="sv-SE" dirty="0" err="1" smtClean="0"/>
              <a:t>own</a:t>
            </a:r>
            <a:r>
              <a:rPr lang="sv-SE" dirty="0" smtClean="0"/>
              <a:t> data</a:t>
            </a:r>
            <a:endParaRPr lang="sv-SE" dirty="0"/>
          </a:p>
        </p:txBody>
      </p:sp>
      <p:sp>
        <p:nvSpPr>
          <p:cNvPr id="8" name="TextBox 7"/>
          <p:cNvSpPr txBox="1"/>
          <p:nvPr/>
        </p:nvSpPr>
        <p:spPr>
          <a:xfrm>
            <a:off x="235790" y="3358815"/>
            <a:ext cx="2916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err="1" smtClean="0"/>
              <a:t>Admin</a:t>
            </a:r>
            <a:r>
              <a:rPr lang="sv-SE" dirty="0" smtClean="0"/>
              <a:t> gets to </a:t>
            </a:r>
            <a:r>
              <a:rPr lang="sv-SE" dirty="0" err="1" smtClean="0"/>
              <a:t>see</a:t>
            </a:r>
            <a:r>
              <a:rPr lang="sv-SE" dirty="0" smtClean="0"/>
              <a:t> </a:t>
            </a:r>
            <a:r>
              <a:rPr lang="sv-SE" dirty="0" err="1" smtClean="0"/>
              <a:t>everything</a:t>
            </a:r>
            <a:endParaRPr lang="sv-SE" dirty="0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540327" y="2098964"/>
            <a:ext cx="457200" cy="10657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7" idx="1"/>
          </p:cNvCxnSpPr>
          <p:nvPr/>
        </p:nvCxnSpPr>
        <p:spPr>
          <a:xfrm flipH="1" flipV="1">
            <a:off x="2992582" y="2888673"/>
            <a:ext cx="640308" cy="4388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6699251" y="3455613"/>
            <a:ext cx="2545772" cy="914400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4" name="Rectangle 13"/>
          <p:cNvSpPr/>
          <p:nvPr/>
        </p:nvSpPr>
        <p:spPr>
          <a:xfrm>
            <a:off x="6623051" y="5091545"/>
            <a:ext cx="4890076" cy="282084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453518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Make </a:t>
            </a:r>
            <a:r>
              <a:rPr lang="sv-SE" dirty="0" err="1" smtClean="0"/>
              <a:t>collections</a:t>
            </a:r>
            <a:r>
              <a:rPr lang="sv-SE" dirty="0" smtClean="0"/>
              <a:t> </a:t>
            </a:r>
            <a:r>
              <a:rPr lang="sv-SE" dirty="0" err="1" smtClean="0"/>
              <a:t>more</a:t>
            </a:r>
            <a:r>
              <a:rPr lang="sv-SE" dirty="0" smtClean="0"/>
              <a:t> </a:t>
            </a:r>
            <a:r>
              <a:rPr lang="sv-SE" dirty="0" err="1" smtClean="0"/>
              <a:t>secure</a:t>
            </a:r>
            <a:endParaRPr lang="sv-SE" dirty="0"/>
          </a:p>
        </p:txBody>
      </p:sp>
      <p:sp>
        <p:nvSpPr>
          <p:cNvPr id="4" name="Rectangle 3"/>
          <p:cNvSpPr/>
          <p:nvPr/>
        </p:nvSpPr>
        <p:spPr>
          <a:xfrm>
            <a:off x="838200" y="1516578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sv-SE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Posts.allow</a:t>
            </a:r>
            <a:r>
              <a:rPr lang="sv-SE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({</a:t>
            </a:r>
          </a:p>
          <a:p>
            <a:r>
              <a:rPr lang="sv-SE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sv-SE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insert</a:t>
            </a:r>
            <a:r>
              <a:rPr lang="sv-SE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 </a:t>
            </a:r>
            <a:r>
              <a:rPr lang="sv-SE" sz="12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function</a:t>
            </a:r>
            <a:r>
              <a:rPr lang="sv-SE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sv-SE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userId</a:t>
            </a:r>
            <a:r>
              <a:rPr lang="sv-SE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post) {</a:t>
            </a:r>
          </a:p>
          <a:p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sz="12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can only create posts where you are the author</a:t>
            </a:r>
            <a:endParaRPr lang="en-US" sz="12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sv-SE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sv-SE" sz="12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sv-SE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sv-SE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post.createdBy</a:t>
            </a:r>
            <a:r>
              <a:rPr lang="sv-SE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=== </a:t>
            </a:r>
            <a:r>
              <a:rPr lang="sv-SE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userId</a:t>
            </a:r>
            <a:r>
              <a:rPr lang="sv-SE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sv-SE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},</a:t>
            </a:r>
          </a:p>
          <a:p>
            <a:r>
              <a:rPr lang="sv-SE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sv-SE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remove</a:t>
            </a:r>
            <a:r>
              <a:rPr lang="sv-SE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 </a:t>
            </a:r>
            <a:r>
              <a:rPr lang="sv-SE" sz="12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function</a:t>
            </a:r>
            <a:r>
              <a:rPr lang="sv-SE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sv-SE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userId</a:t>
            </a:r>
            <a:r>
              <a:rPr lang="sv-SE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post) {</a:t>
            </a:r>
          </a:p>
          <a:p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sz="12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can only delete your own posts</a:t>
            </a:r>
            <a:endParaRPr lang="en-US" sz="12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sv-SE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sv-SE" sz="12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sv-SE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sv-SE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post.createdBy</a:t>
            </a:r>
            <a:r>
              <a:rPr lang="sv-SE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=== </a:t>
            </a:r>
            <a:r>
              <a:rPr lang="sv-SE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userId</a:t>
            </a:r>
            <a:r>
              <a:rPr lang="sv-SE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sv-SE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</a:t>
            </a:r>
          </a:p>
          <a:p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12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since there is no update field, all updates</a:t>
            </a:r>
            <a:endParaRPr lang="en-US" sz="12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sv-SE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sv-SE" sz="12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</a:t>
            </a:r>
            <a:r>
              <a:rPr lang="sv-SE" sz="1200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are</a:t>
            </a:r>
            <a:r>
              <a:rPr lang="sv-SE" sz="12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sv-SE" sz="1200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automatically</a:t>
            </a:r>
            <a:r>
              <a:rPr lang="sv-SE" sz="12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sv-SE" sz="1200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denied</a:t>
            </a:r>
            <a:endParaRPr lang="sv-SE" sz="12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sv-SE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});</a:t>
            </a:r>
            <a:endParaRPr lang="sv-SE" sz="1200" dirty="0"/>
          </a:p>
        </p:txBody>
      </p:sp>
      <p:sp>
        <p:nvSpPr>
          <p:cNvPr id="5" name="Rectangle 4"/>
          <p:cNvSpPr/>
          <p:nvPr/>
        </p:nvSpPr>
        <p:spPr>
          <a:xfrm>
            <a:off x="838200" y="4806802"/>
            <a:ext cx="6096000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In a file loaded on the server (ignored on the client)</a:t>
            </a:r>
            <a:endParaRPr lang="en-US" sz="12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sv-SE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Posts.deny</a:t>
            </a:r>
            <a:r>
              <a:rPr lang="sv-SE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({</a:t>
            </a:r>
          </a:p>
          <a:p>
            <a:r>
              <a:rPr lang="sv-SE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sv-SE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insert</a:t>
            </a:r>
            <a:r>
              <a:rPr lang="sv-SE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 </a:t>
            </a:r>
            <a:r>
              <a:rPr lang="sv-SE" sz="12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function</a:t>
            </a:r>
            <a:r>
              <a:rPr lang="sv-SE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sv-SE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userId</a:t>
            </a:r>
            <a:r>
              <a:rPr lang="sv-SE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post) {</a:t>
            </a:r>
          </a:p>
          <a:p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sz="12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Don't allow posts with a certain title</a:t>
            </a:r>
            <a:endParaRPr lang="en-US" sz="12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sv-SE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sv-SE" sz="12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sv-SE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sv-SE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post.title</a:t>
            </a:r>
            <a:r>
              <a:rPr lang="sv-SE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=== </a:t>
            </a:r>
            <a:r>
              <a:rPr lang="sv-SE" sz="12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sv-SE" sz="1200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First</a:t>
            </a:r>
            <a:r>
              <a:rPr lang="sv-SE" sz="12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!"</a:t>
            </a:r>
            <a:r>
              <a:rPr lang="sv-SE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sv-SE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</a:t>
            </a:r>
          </a:p>
          <a:p>
            <a:r>
              <a:rPr lang="sv-SE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});</a:t>
            </a:r>
            <a:endParaRPr lang="sv-SE" sz="1200" dirty="0"/>
          </a:p>
        </p:txBody>
      </p:sp>
      <p:sp>
        <p:nvSpPr>
          <p:cNvPr id="6" name="TextBox 5"/>
          <p:cNvSpPr txBox="1"/>
          <p:nvPr/>
        </p:nvSpPr>
        <p:spPr>
          <a:xfrm>
            <a:off x="5829300" y="3824902"/>
            <a:ext cx="5327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err="1" smtClean="0"/>
              <a:t>Deny</a:t>
            </a:r>
            <a:r>
              <a:rPr lang="sv-SE" dirty="0" smtClean="0"/>
              <a:t> </a:t>
            </a:r>
            <a:r>
              <a:rPr lang="sv-SE" dirty="0" err="1" smtClean="0"/>
              <a:t>insert</a:t>
            </a:r>
            <a:r>
              <a:rPr lang="sv-SE" dirty="0" smtClean="0"/>
              <a:t> </a:t>
            </a:r>
            <a:r>
              <a:rPr lang="sv-SE" dirty="0" err="1" smtClean="0"/>
              <a:t>depending</a:t>
            </a:r>
            <a:r>
              <a:rPr lang="sv-SE" dirty="0" smtClean="0"/>
              <a:t> on for </a:t>
            </a:r>
            <a:r>
              <a:rPr lang="sv-SE" dirty="0" err="1" smtClean="0"/>
              <a:t>example</a:t>
            </a:r>
            <a:r>
              <a:rPr lang="sv-SE" dirty="0" smtClean="0"/>
              <a:t> </a:t>
            </a:r>
            <a:r>
              <a:rPr lang="sv-SE" dirty="0" err="1" smtClean="0"/>
              <a:t>what</a:t>
            </a:r>
            <a:r>
              <a:rPr lang="sv-SE" dirty="0" smtClean="0"/>
              <a:t> the data is</a:t>
            </a:r>
            <a:endParaRPr lang="sv-SE" dirty="0"/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5164282" y="4405745"/>
            <a:ext cx="613063" cy="3117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096000" y="1690688"/>
            <a:ext cx="4754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err="1" smtClean="0"/>
              <a:t>Allow</a:t>
            </a:r>
            <a:r>
              <a:rPr lang="sv-SE" dirty="0" smtClean="0"/>
              <a:t> a CRUD </a:t>
            </a:r>
            <a:r>
              <a:rPr lang="sv-SE" dirty="0" err="1" smtClean="0"/>
              <a:t>based</a:t>
            </a:r>
            <a:r>
              <a:rPr lang="sv-SE" dirty="0" smtClean="0"/>
              <a:t> on for </a:t>
            </a:r>
            <a:r>
              <a:rPr lang="sv-SE" dirty="0" err="1" smtClean="0"/>
              <a:t>example</a:t>
            </a:r>
            <a:r>
              <a:rPr lang="sv-SE" dirty="0" smtClean="0"/>
              <a:t> </a:t>
            </a:r>
            <a:r>
              <a:rPr lang="sv-SE" dirty="0" err="1" smtClean="0"/>
              <a:t>who</a:t>
            </a:r>
            <a:r>
              <a:rPr lang="sv-SE" dirty="0" smtClean="0"/>
              <a:t> </a:t>
            </a:r>
            <a:r>
              <a:rPr lang="sv-SE" dirty="0" err="1" smtClean="0"/>
              <a:t>you</a:t>
            </a:r>
            <a:r>
              <a:rPr lang="sv-SE" dirty="0" smtClean="0"/>
              <a:t> </a:t>
            </a:r>
            <a:r>
              <a:rPr lang="sv-SE" dirty="0" err="1" smtClean="0"/>
              <a:t>are</a:t>
            </a:r>
            <a:endParaRPr lang="sv-SE" dirty="0"/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5470813" y="2389909"/>
            <a:ext cx="971551" cy="1039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9930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 smtClean="0"/>
              <a:t>Routing</a:t>
            </a:r>
            <a:endParaRPr lang="sv-SE" dirty="0"/>
          </a:p>
        </p:txBody>
      </p:sp>
      <p:sp>
        <p:nvSpPr>
          <p:cNvPr id="4" name="TextBox 3"/>
          <p:cNvSpPr txBox="1"/>
          <p:nvPr/>
        </p:nvSpPr>
        <p:spPr>
          <a:xfrm>
            <a:off x="5340927" y="696191"/>
            <a:ext cx="30791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400" dirty="0"/>
              <a:t>m</a:t>
            </a:r>
            <a:r>
              <a:rPr lang="sv-SE" sz="2400" dirty="0" smtClean="0"/>
              <a:t>eteor </a:t>
            </a:r>
            <a:r>
              <a:rPr lang="sv-SE" sz="2400" dirty="0" err="1" smtClean="0"/>
              <a:t>add</a:t>
            </a:r>
            <a:r>
              <a:rPr lang="sv-SE" sz="2400" dirty="0" smtClean="0"/>
              <a:t> </a:t>
            </a:r>
            <a:r>
              <a:rPr lang="sv-SE" sz="2400" dirty="0" err="1" smtClean="0"/>
              <a:t>iron:router</a:t>
            </a:r>
            <a:endParaRPr lang="sv-SE" sz="2400" dirty="0"/>
          </a:p>
        </p:txBody>
      </p:sp>
      <p:sp>
        <p:nvSpPr>
          <p:cNvPr id="5" name="Rectangle 4"/>
          <p:cNvSpPr/>
          <p:nvPr/>
        </p:nvSpPr>
        <p:spPr>
          <a:xfrm>
            <a:off x="5257800" y="1239302"/>
            <a:ext cx="769966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v-SE" sz="1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sv-SE" sz="1200" dirty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sv-SE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sv-SE" sz="1200" dirty="0" err="1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name</a:t>
            </a:r>
            <a:r>
              <a:rPr lang="sv-SE" sz="1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="</a:t>
            </a:r>
            <a:r>
              <a:rPr lang="sv-SE" sz="12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main</a:t>
            </a:r>
            <a:r>
              <a:rPr lang="sv-SE" sz="1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"&gt;</a:t>
            </a:r>
            <a:endParaRPr lang="sv-SE" sz="12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1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200" dirty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h1</a:t>
            </a:r>
            <a:r>
              <a:rPr lang="en-US" sz="1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This is the master page</a:t>
            </a:r>
            <a:r>
              <a:rPr lang="en-US" sz="1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sz="1200" dirty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h1</a:t>
            </a:r>
            <a:r>
              <a:rPr lang="en-US" sz="1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12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sv-SE" sz="12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sv-SE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sv-SE" sz="12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{{</a:t>
            </a:r>
            <a:r>
              <a:rPr lang="sv-SE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sv-SE" sz="1200" b="1" dirty="0">
                <a:solidFill>
                  <a:srgbClr val="0064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r>
              <a:rPr lang="sv-SE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sv-SE" sz="1200" dirty="0" err="1">
                <a:solidFill>
                  <a:srgbClr val="8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menu</a:t>
            </a:r>
            <a:r>
              <a:rPr lang="sv-SE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sv-SE" sz="12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}}</a:t>
            </a:r>
            <a:endParaRPr lang="sv-SE" sz="12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sv-SE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sv-SE" sz="1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sv-SE" sz="1200" dirty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div</a:t>
            </a:r>
            <a:r>
              <a:rPr lang="sv-SE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sv-SE" sz="12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style</a:t>
            </a:r>
            <a:r>
              <a:rPr lang="sv-SE" sz="1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="</a:t>
            </a:r>
            <a:r>
              <a:rPr lang="sv-SE" sz="1200" dirty="0" err="1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border</a:t>
            </a:r>
            <a:r>
              <a:rPr lang="sv-SE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 </a:t>
            </a:r>
            <a:r>
              <a:rPr lang="sv-SE" sz="1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solid</a:t>
            </a:r>
            <a:r>
              <a:rPr lang="sv-SE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sv-SE" sz="1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1px</a:t>
            </a:r>
            <a:r>
              <a:rPr lang="sv-SE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sv-SE" sz="12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lightgray</a:t>
            </a:r>
            <a:r>
              <a:rPr lang="sv-SE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 </a:t>
            </a:r>
            <a:r>
              <a:rPr lang="sv-SE" sz="1200" dirty="0" err="1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padding</a:t>
            </a:r>
            <a:r>
              <a:rPr lang="sv-SE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 </a:t>
            </a:r>
            <a:r>
              <a:rPr lang="sv-SE" sz="1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10px</a:t>
            </a:r>
            <a:r>
              <a:rPr lang="sv-SE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 </a:t>
            </a:r>
            <a:r>
              <a:rPr lang="sv-SE" sz="12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min-</a:t>
            </a:r>
            <a:r>
              <a:rPr lang="sv-SE" sz="1200" dirty="0" err="1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height</a:t>
            </a:r>
            <a:r>
              <a:rPr lang="sv-SE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 </a:t>
            </a:r>
            <a:r>
              <a:rPr lang="sv-SE" sz="1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300px"&gt;</a:t>
            </a:r>
            <a:endParaRPr lang="sv-SE" sz="12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sv-SE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sv-SE" sz="12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{{</a:t>
            </a:r>
            <a:r>
              <a:rPr lang="sv-SE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sv-SE" sz="1200" b="1" dirty="0">
                <a:solidFill>
                  <a:srgbClr val="0064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r>
              <a:rPr lang="sv-SE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sv-SE" sz="1200" dirty="0" err="1">
                <a:solidFill>
                  <a:srgbClr val="8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yield</a:t>
            </a:r>
            <a:r>
              <a:rPr lang="sv-SE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sv-SE" sz="12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}}</a:t>
            </a:r>
            <a:endParaRPr lang="sv-SE" sz="12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sv-SE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sv-SE" sz="1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sv-SE" sz="1200" dirty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div</a:t>
            </a:r>
            <a:r>
              <a:rPr lang="sv-SE" sz="1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sv-SE" sz="12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sv-SE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sv-SE" sz="12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{{</a:t>
            </a:r>
            <a:r>
              <a:rPr lang="sv-SE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sv-SE" sz="1200" b="1" dirty="0">
                <a:solidFill>
                  <a:srgbClr val="0064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r>
              <a:rPr lang="sv-SE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sv-SE" sz="1200" dirty="0" err="1">
                <a:solidFill>
                  <a:srgbClr val="8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bottom</a:t>
            </a:r>
            <a:r>
              <a:rPr lang="sv-SE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sv-SE" sz="12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}}</a:t>
            </a:r>
            <a:endParaRPr lang="sv-SE" sz="12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sv-SE" sz="1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sv-SE" sz="1200" dirty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sv-SE" sz="1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sv-SE" sz="1200" dirty="0"/>
          </a:p>
        </p:txBody>
      </p:sp>
      <p:sp>
        <p:nvSpPr>
          <p:cNvPr id="6" name="TextBox 5"/>
          <p:cNvSpPr txBox="1"/>
          <p:nvPr/>
        </p:nvSpPr>
        <p:spPr>
          <a:xfrm>
            <a:off x="8001000" y="3543300"/>
            <a:ext cx="23377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err="1" smtClean="0"/>
              <a:t>Content</a:t>
            </a:r>
            <a:r>
              <a:rPr lang="sv-SE" dirty="0" smtClean="0"/>
              <a:t> </a:t>
            </a:r>
            <a:r>
              <a:rPr lang="sv-SE" dirty="0" err="1" smtClean="0"/>
              <a:t>rendered</a:t>
            </a:r>
            <a:r>
              <a:rPr lang="sv-SE" dirty="0" smtClean="0"/>
              <a:t> </a:t>
            </a:r>
            <a:r>
              <a:rPr lang="sv-SE" dirty="0" err="1" smtClean="0"/>
              <a:t>here</a:t>
            </a:r>
            <a:endParaRPr lang="sv-SE" dirty="0"/>
          </a:p>
        </p:txBody>
      </p:sp>
      <p:cxnSp>
        <p:nvCxnSpPr>
          <p:cNvPr id="8" name="Straight Arrow Connector 7"/>
          <p:cNvCxnSpPr/>
          <p:nvPr/>
        </p:nvCxnSpPr>
        <p:spPr>
          <a:xfrm flipH="1" flipV="1">
            <a:off x="7055427" y="2473036"/>
            <a:ext cx="1205346" cy="9351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5372040" y="4294230"/>
            <a:ext cx="6096000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sv-SE" sz="1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sv-SE" sz="1200" dirty="0" err="1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ul</a:t>
            </a:r>
            <a:r>
              <a:rPr lang="sv-SE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sv-SE" sz="1200" dirty="0" err="1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class</a:t>
            </a:r>
            <a:r>
              <a:rPr lang="sv-SE" sz="1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="</a:t>
            </a:r>
            <a:r>
              <a:rPr lang="sv-SE" sz="12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menu</a:t>
            </a:r>
            <a:r>
              <a:rPr lang="sv-SE" sz="1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"&gt;</a:t>
            </a:r>
            <a:endParaRPr lang="sv-SE" sz="12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sv-SE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sv-SE" sz="1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sv-SE" sz="1200" dirty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li</a:t>
            </a:r>
            <a:r>
              <a:rPr lang="sv-SE" sz="1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sv-SE" sz="12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sz="1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200" dirty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href</a:t>
            </a:r>
            <a:r>
              <a:rPr lang="en-US" sz="1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="</a:t>
            </a:r>
            <a:r>
              <a:rPr lang="en-US" sz="12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{{</a:t>
            </a:r>
            <a:r>
              <a:rPr lang="en-US" sz="1200" dirty="0" err="1">
                <a:solidFill>
                  <a:srgbClr val="8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pathFor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8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route='register'</a:t>
            </a:r>
            <a:r>
              <a:rPr lang="en-US" sz="12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}}</a:t>
            </a:r>
            <a:r>
              <a:rPr lang="en-US" sz="1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"&gt;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register</a:t>
            </a:r>
            <a:r>
              <a:rPr lang="en-US" sz="1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sz="1200" dirty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</a:t>
            </a:r>
            <a:r>
              <a:rPr lang="en-US" sz="1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12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sz="1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200" dirty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href</a:t>
            </a:r>
            <a:r>
              <a:rPr lang="en-US" sz="1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="</a:t>
            </a:r>
            <a:r>
              <a:rPr lang="en-US" sz="12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{{</a:t>
            </a:r>
            <a:r>
              <a:rPr lang="en-US" sz="1200" dirty="0" err="1">
                <a:solidFill>
                  <a:srgbClr val="8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pathFor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8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route='login'</a:t>
            </a:r>
            <a:r>
              <a:rPr lang="en-US" sz="12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}}</a:t>
            </a:r>
            <a:r>
              <a:rPr lang="en-US" sz="1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"&gt;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login</a:t>
            </a:r>
            <a:r>
              <a:rPr lang="en-US" sz="1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sz="1200" dirty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</a:t>
            </a:r>
            <a:r>
              <a:rPr lang="en-US" sz="1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12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sz="1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200" dirty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href</a:t>
            </a:r>
            <a:r>
              <a:rPr lang="en-US" sz="1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="</a:t>
            </a:r>
            <a:r>
              <a:rPr lang="en-US" sz="12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{{</a:t>
            </a:r>
            <a:r>
              <a:rPr lang="en-US" sz="1200" dirty="0" err="1">
                <a:solidFill>
                  <a:srgbClr val="8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pathFor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8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route='home'</a:t>
            </a:r>
            <a:r>
              <a:rPr lang="en-US" sz="12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}}</a:t>
            </a:r>
            <a:r>
              <a:rPr lang="en-US" sz="1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"&gt;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home</a:t>
            </a:r>
            <a:r>
              <a:rPr lang="en-US" sz="1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sz="1200" dirty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</a:t>
            </a:r>
            <a:r>
              <a:rPr lang="en-US" sz="1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12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sv-SE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sv-SE" sz="1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sv-SE" sz="1200" dirty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li</a:t>
            </a:r>
            <a:r>
              <a:rPr lang="sv-SE" sz="1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sv-SE" sz="12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sv-SE" sz="1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sv-SE" sz="1200" dirty="0" err="1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ul</a:t>
            </a:r>
            <a:r>
              <a:rPr lang="sv-SE" sz="1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sv-SE" sz="1200" dirty="0"/>
          </a:p>
        </p:txBody>
      </p:sp>
      <p:sp>
        <p:nvSpPr>
          <p:cNvPr id="10" name="TextBox 9"/>
          <p:cNvSpPr txBox="1"/>
          <p:nvPr/>
        </p:nvSpPr>
        <p:spPr>
          <a:xfrm>
            <a:off x="8188036" y="5902036"/>
            <a:ext cx="1271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err="1" smtClean="0"/>
              <a:t>Create</a:t>
            </a:r>
            <a:r>
              <a:rPr lang="sv-SE" dirty="0" smtClean="0"/>
              <a:t> </a:t>
            </a:r>
            <a:r>
              <a:rPr lang="sv-SE" dirty="0" err="1" smtClean="0"/>
              <a:t>links</a:t>
            </a:r>
            <a:endParaRPr lang="sv-SE" dirty="0"/>
          </a:p>
        </p:txBody>
      </p:sp>
      <p:sp>
        <p:nvSpPr>
          <p:cNvPr id="11" name="Rectangle 10"/>
          <p:cNvSpPr/>
          <p:nvPr/>
        </p:nvSpPr>
        <p:spPr>
          <a:xfrm>
            <a:off x="7658100" y="4654325"/>
            <a:ext cx="1449532" cy="288637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2" name="Rectangle 11"/>
          <p:cNvSpPr/>
          <p:nvPr/>
        </p:nvSpPr>
        <p:spPr>
          <a:xfrm>
            <a:off x="668482" y="4001294"/>
            <a:ext cx="3342409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v-SE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Router.route</a:t>
            </a:r>
            <a:r>
              <a:rPr lang="sv-SE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sv-SE" sz="12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'/register'</a:t>
            </a:r>
            <a:r>
              <a:rPr lang="sv-SE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{</a:t>
            </a:r>
          </a:p>
          <a:p>
            <a:r>
              <a:rPr lang="sv-SE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sv-SE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name</a:t>
            </a:r>
            <a:r>
              <a:rPr lang="sv-SE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 </a:t>
            </a:r>
            <a:r>
              <a:rPr lang="sv-SE" sz="12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'register'</a:t>
            </a:r>
            <a:endParaRPr lang="sv-SE" sz="12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sv-SE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});</a:t>
            </a:r>
          </a:p>
          <a:p>
            <a:r>
              <a:rPr lang="sv-SE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Router.route</a:t>
            </a:r>
            <a:r>
              <a:rPr lang="sv-SE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sv-SE" sz="12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'/login'</a:t>
            </a:r>
            <a:r>
              <a:rPr lang="sv-SE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{</a:t>
            </a:r>
          </a:p>
          <a:p>
            <a:r>
              <a:rPr lang="sv-SE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sv-SE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name</a:t>
            </a:r>
            <a:r>
              <a:rPr lang="sv-SE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 </a:t>
            </a:r>
            <a:r>
              <a:rPr lang="sv-SE" sz="12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'login'</a:t>
            </a:r>
            <a:endParaRPr lang="sv-SE" sz="12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sv-SE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});</a:t>
            </a:r>
          </a:p>
          <a:p>
            <a:r>
              <a:rPr lang="sv-SE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Router.route</a:t>
            </a:r>
            <a:r>
              <a:rPr lang="sv-SE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sv-SE" sz="12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'/'</a:t>
            </a:r>
            <a:r>
              <a:rPr lang="sv-SE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{</a:t>
            </a:r>
          </a:p>
          <a:p>
            <a:r>
              <a:rPr lang="sv-SE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sv-SE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name</a:t>
            </a:r>
            <a:r>
              <a:rPr lang="sv-SE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 </a:t>
            </a:r>
            <a:r>
              <a:rPr lang="sv-SE" sz="12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</a:t>
            </a:r>
            <a:r>
              <a:rPr lang="sv-SE" sz="1200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home</a:t>
            </a:r>
            <a:r>
              <a:rPr lang="sv-SE" sz="12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</a:t>
            </a:r>
            <a:endParaRPr lang="sv-SE" sz="12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sv-SE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});</a:t>
            </a:r>
          </a:p>
          <a:p>
            <a:endParaRPr lang="sv-SE" sz="12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sv-SE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Router.configure</a:t>
            </a:r>
            <a:r>
              <a:rPr lang="sv-SE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({</a:t>
            </a:r>
          </a:p>
          <a:p>
            <a:r>
              <a:rPr lang="sv-SE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sv-SE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layoutTemplate</a:t>
            </a:r>
            <a:r>
              <a:rPr lang="sv-SE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 </a:t>
            </a:r>
            <a:r>
              <a:rPr lang="sv-SE" sz="12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</a:t>
            </a:r>
            <a:r>
              <a:rPr lang="sv-SE" sz="1200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main</a:t>
            </a:r>
            <a:r>
              <a:rPr lang="sv-SE" sz="12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</a:t>
            </a:r>
            <a:endParaRPr lang="sv-SE" sz="12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sv-SE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});</a:t>
            </a:r>
            <a:endParaRPr lang="sv-SE" sz="1200" dirty="0"/>
          </a:p>
        </p:txBody>
      </p:sp>
      <p:sp>
        <p:nvSpPr>
          <p:cNvPr id="13" name="TextBox 12"/>
          <p:cNvSpPr txBox="1"/>
          <p:nvPr/>
        </p:nvSpPr>
        <p:spPr>
          <a:xfrm>
            <a:off x="3470564" y="617696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sv-SE" dirty="0"/>
          </a:p>
        </p:txBody>
      </p:sp>
      <p:sp>
        <p:nvSpPr>
          <p:cNvPr id="14" name="TextBox 13"/>
          <p:cNvSpPr txBox="1"/>
          <p:nvPr/>
        </p:nvSpPr>
        <p:spPr>
          <a:xfrm>
            <a:off x="3169227" y="6271368"/>
            <a:ext cx="1357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/>
              <a:t>Master page</a:t>
            </a:r>
            <a:endParaRPr lang="sv-SE" dirty="0"/>
          </a:p>
        </p:txBody>
      </p:sp>
      <p:cxnSp>
        <p:nvCxnSpPr>
          <p:cNvPr id="16" name="Straight Arrow Connector 15"/>
          <p:cNvCxnSpPr/>
          <p:nvPr/>
        </p:nvCxnSpPr>
        <p:spPr>
          <a:xfrm flipH="1" flipV="1">
            <a:off x="2732809" y="6348845"/>
            <a:ext cx="436418" cy="1974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4104409" y="4769427"/>
            <a:ext cx="3553691" cy="5507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2" idx="3"/>
          </p:cNvCxnSpPr>
          <p:nvPr/>
        </p:nvCxnSpPr>
        <p:spPr>
          <a:xfrm flipH="1" flipV="1">
            <a:off x="2535382" y="4405745"/>
            <a:ext cx="1475509" cy="8420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635004" y="1605918"/>
            <a:ext cx="389171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v-SE" sz="1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sv-SE" sz="1200" dirty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sv-SE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sv-SE" sz="1200" dirty="0" err="1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name</a:t>
            </a:r>
            <a:r>
              <a:rPr lang="sv-SE" sz="1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="register"&gt;</a:t>
            </a:r>
            <a:endParaRPr lang="sv-SE" sz="12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sv-SE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register</a:t>
            </a:r>
          </a:p>
          <a:p>
            <a:r>
              <a:rPr lang="sv-SE" sz="1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sv-SE" sz="1200" dirty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sv-SE" sz="1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sv-SE" sz="1200" dirty="0"/>
          </a:p>
        </p:txBody>
      </p:sp>
      <p:cxnSp>
        <p:nvCxnSpPr>
          <p:cNvPr id="24" name="Straight Arrow Connector 23"/>
          <p:cNvCxnSpPr/>
          <p:nvPr/>
        </p:nvCxnSpPr>
        <p:spPr>
          <a:xfrm flipH="1" flipV="1">
            <a:off x="1828800" y="2057400"/>
            <a:ext cx="135082" cy="19438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7649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 smtClean="0"/>
              <a:t>External</a:t>
            </a:r>
            <a:r>
              <a:rPr lang="sv-SE" dirty="0" smtClean="0"/>
              <a:t> </a:t>
            </a:r>
            <a:r>
              <a:rPr lang="sv-SE" dirty="0" err="1" smtClean="0"/>
              <a:t>apis</a:t>
            </a:r>
            <a:r>
              <a:rPr lang="sv-SE" dirty="0" smtClean="0"/>
              <a:t> and </a:t>
            </a:r>
            <a:r>
              <a:rPr lang="sv-SE" dirty="0" err="1" smtClean="0"/>
              <a:t>polling</a:t>
            </a:r>
            <a:endParaRPr lang="sv-S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7277100" cy="1904711"/>
          </a:xfrm>
        </p:spPr>
        <p:txBody>
          <a:bodyPr/>
          <a:lstStyle/>
          <a:p>
            <a:r>
              <a:rPr lang="sv-SE" dirty="0" smtClean="0"/>
              <a:t>Call </a:t>
            </a:r>
            <a:r>
              <a:rPr lang="sv-SE" dirty="0" err="1" smtClean="0"/>
              <a:t>external</a:t>
            </a:r>
            <a:r>
              <a:rPr lang="sv-SE" dirty="0" smtClean="0"/>
              <a:t> </a:t>
            </a:r>
            <a:r>
              <a:rPr lang="sv-SE" dirty="0" err="1" smtClean="0"/>
              <a:t>api</a:t>
            </a:r>
            <a:endParaRPr lang="sv-SE" dirty="0" smtClean="0"/>
          </a:p>
          <a:p>
            <a:r>
              <a:rPr lang="sv-SE" dirty="0" smtClean="0"/>
              <a:t>Poll it </a:t>
            </a:r>
            <a:r>
              <a:rPr lang="sv-SE" dirty="0" err="1" smtClean="0"/>
              <a:t>with</a:t>
            </a:r>
            <a:r>
              <a:rPr lang="sv-SE" dirty="0" smtClean="0"/>
              <a:t> a </a:t>
            </a:r>
            <a:r>
              <a:rPr lang="sv-SE" dirty="0" err="1" smtClean="0"/>
              <a:t>certain</a:t>
            </a:r>
            <a:r>
              <a:rPr lang="sv-SE" dirty="0" smtClean="0"/>
              <a:t> </a:t>
            </a:r>
            <a:r>
              <a:rPr lang="sv-SE" dirty="0" err="1" smtClean="0"/>
              <a:t>interval</a:t>
            </a:r>
            <a:endParaRPr lang="sv-SE" dirty="0" smtClean="0"/>
          </a:p>
          <a:p>
            <a:r>
              <a:rPr lang="sv-SE" dirty="0" err="1" smtClean="0"/>
              <a:t>Add</a:t>
            </a:r>
            <a:r>
              <a:rPr lang="sv-SE" dirty="0" smtClean="0"/>
              <a:t> </a:t>
            </a:r>
            <a:r>
              <a:rPr lang="sv-SE" dirty="0" err="1" smtClean="0"/>
              <a:t>result</a:t>
            </a:r>
            <a:r>
              <a:rPr lang="sv-SE" dirty="0" smtClean="0"/>
              <a:t> to </a:t>
            </a:r>
            <a:r>
              <a:rPr lang="sv-SE" dirty="0" err="1" smtClean="0"/>
              <a:t>collection</a:t>
            </a:r>
            <a:r>
              <a:rPr lang="sv-SE" dirty="0" smtClean="0"/>
              <a:t> </a:t>
            </a:r>
            <a:r>
              <a:rPr lang="sv-SE" dirty="0" err="1" smtClean="0"/>
              <a:t>that</a:t>
            </a:r>
            <a:r>
              <a:rPr lang="sv-SE" dirty="0" smtClean="0"/>
              <a:t> </a:t>
            </a:r>
            <a:r>
              <a:rPr lang="sv-SE" dirty="0" err="1" smtClean="0"/>
              <a:t>can</a:t>
            </a:r>
            <a:r>
              <a:rPr lang="sv-SE" dirty="0" smtClean="0"/>
              <a:t> be </a:t>
            </a:r>
            <a:r>
              <a:rPr lang="sv-SE" dirty="0" err="1" smtClean="0"/>
              <a:t>published</a:t>
            </a:r>
            <a:endParaRPr lang="sv-SE" dirty="0"/>
          </a:p>
        </p:txBody>
      </p:sp>
      <p:sp>
        <p:nvSpPr>
          <p:cNvPr id="4" name="Rectangle 3"/>
          <p:cNvSpPr/>
          <p:nvPr/>
        </p:nvSpPr>
        <p:spPr>
          <a:xfrm>
            <a:off x="838200" y="3680607"/>
            <a:ext cx="423705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meteor </a:t>
            </a:r>
            <a:r>
              <a:rPr lang="sv-SE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add</a:t>
            </a:r>
            <a:r>
              <a:rPr lang="sv-S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sv-SE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percolate:synced-cron</a:t>
            </a:r>
            <a:endParaRPr lang="sv-SE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sv-S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meteor </a:t>
            </a:r>
            <a:r>
              <a:rPr lang="sv-SE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add</a:t>
            </a:r>
            <a:r>
              <a:rPr lang="sv-S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sv-S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http</a:t>
            </a:r>
            <a:endParaRPr lang="sv-SE" dirty="0"/>
          </a:p>
          <a:p>
            <a:endParaRPr lang="sv-SE" dirty="0"/>
          </a:p>
        </p:txBody>
      </p:sp>
      <p:sp>
        <p:nvSpPr>
          <p:cNvPr id="5" name="TextBox 4"/>
          <p:cNvSpPr txBox="1"/>
          <p:nvPr/>
        </p:nvSpPr>
        <p:spPr>
          <a:xfrm>
            <a:off x="5559136" y="3730336"/>
            <a:ext cx="1205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err="1" smtClean="0"/>
              <a:t>Scheduling</a:t>
            </a:r>
            <a:endParaRPr lang="sv-SE" dirty="0"/>
          </a:p>
        </p:txBody>
      </p:sp>
      <p:sp>
        <p:nvSpPr>
          <p:cNvPr id="6" name="TextBox 5"/>
          <p:cNvSpPr txBox="1"/>
          <p:nvPr/>
        </p:nvSpPr>
        <p:spPr>
          <a:xfrm>
            <a:off x="3657599" y="4110823"/>
            <a:ext cx="576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/>
              <a:t>http</a:t>
            </a:r>
            <a:endParaRPr lang="sv-SE" dirty="0"/>
          </a:p>
        </p:txBody>
      </p:sp>
      <p:cxnSp>
        <p:nvCxnSpPr>
          <p:cNvPr id="8" name="Straight Arrow Connector 7"/>
          <p:cNvCxnSpPr>
            <a:stCxn id="5" idx="1"/>
          </p:cNvCxnSpPr>
          <p:nvPr/>
        </p:nvCxnSpPr>
        <p:spPr>
          <a:xfrm flipH="1">
            <a:off x="5164282" y="3915002"/>
            <a:ext cx="39485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 flipV="1">
            <a:off x="3034145" y="4142272"/>
            <a:ext cx="623454" cy="1532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911702" y="4480155"/>
            <a:ext cx="1706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err="1" smtClean="0"/>
              <a:t>Based</a:t>
            </a:r>
            <a:r>
              <a:rPr lang="sv-SE" dirty="0" smtClean="0"/>
              <a:t> on later.js</a:t>
            </a:r>
            <a:endParaRPr lang="sv-SE" dirty="0"/>
          </a:p>
        </p:txBody>
      </p:sp>
      <p:cxnSp>
        <p:nvCxnSpPr>
          <p:cNvPr id="15" name="Straight Arrow Connector 14"/>
          <p:cNvCxnSpPr/>
          <p:nvPr/>
        </p:nvCxnSpPr>
        <p:spPr>
          <a:xfrm flipH="1" flipV="1">
            <a:off x="4731488" y="4099668"/>
            <a:ext cx="1041991" cy="5892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2483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 smtClean="0"/>
              <a:t>External</a:t>
            </a:r>
            <a:r>
              <a:rPr lang="sv-SE" dirty="0" smtClean="0"/>
              <a:t> </a:t>
            </a:r>
            <a:r>
              <a:rPr lang="sv-SE" dirty="0" err="1" smtClean="0"/>
              <a:t>api</a:t>
            </a:r>
            <a:r>
              <a:rPr lang="sv-SE" dirty="0" smtClean="0"/>
              <a:t> - </a:t>
            </a:r>
            <a:r>
              <a:rPr lang="sv-SE" dirty="0" err="1" smtClean="0"/>
              <a:t>code</a:t>
            </a:r>
            <a:endParaRPr lang="sv-SE" dirty="0"/>
          </a:p>
        </p:txBody>
      </p:sp>
      <p:sp>
        <p:nvSpPr>
          <p:cNvPr id="4" name="Rectangle 3"/>
          <p:cNvSpPr/>
          <p:nvPr/>
        </p:nvSpPr>
        <p:spPr>
          <a:xfrm>
            <a:off x="7406177" y="1499990"/>
            <a:ext cx="6096000" cy="32316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sv-SE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SyncedCron.options.collectionName</a:t>
            </a:r>
            <a:r>
              <a:rPr lang="sv-SE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sv-SE" sz="12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</a:t>
            </a:r>
            <a:r>
              <a:rPr lang="sv-SE" sz="1200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job</a:t>
            </a:r>
            <a:r>
              <a:rPr lang="sv-SE" sz="12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</a:t>
            </a:r>
            <a:r>
              <a:rPr lang="sv-SE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endParaRPr lang="sv-SE" sz="12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sv-SE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SyncedCron.add</a:t>
            </a:r>
            <a:r>
              <a:rPr lang="sv-SE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({</a:t>
            </a:r>
          </a:p>
          <a:p>
            <a:r>
              <a:rPr lang="sv-SE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sv-SE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name</a:t>
            </a:r>
            <a:r>
              <a:rPr lang="sv-SE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 </a:t>
            </a:r>
            <a:r>
              <a:rPr lang="sv-SE" sz="12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</a:t>
            </a:r>
            <a:r>
              <a:rPr lang="sv-SE" sz="1200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what</a:t>
            </a:r>
            <a:r>
              <a:rPr lang="sv-SE" sz="12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to </a:t>
            </a:r>
            <a:r>
              <a:rPr lang="sv-SE" sz="1200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fetch</a:t>
            </a:r>
            <a:r>
              <a:rPr lang="sv-SE" sz="12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</a:t>
            </a:r>
            <a:r>
              <a:rPr lang="sv-SE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sv-SE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sv-SE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schedule</a:t>
            </a:r>
            <a:r>
              <a:rPr lang="sv-SE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 </a:t>
            </a:r>
            <a:r>
              <a:rPr lang="sv-SE" sz="12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function</a:t>
            </a:r>
            <a:r>
              <a:rPr lang="sv-SE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(parser) {</a:t>
            </a:r>
          </a:p>
          <a:p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sz="1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parser.text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'every 10 minutes'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 </a:t>
            </a:r>
          </a:p>
          <a:p>
            <a:r>
              <a:rPr lang="sv-SE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},</a:t>
            </a:r>
          </a:p>
          <a:p>
            <a:r>
              <a:rPr lang="sv-SE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sv-SE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job</a:t>
            </a:r>
            <a:r>
              <a:rPr lang="sv-SE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 </a:t>
            </a:r>
            <a:r>
              <a:rPr lang="sv-SE" sz="12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function</a:t>
            </a:r>
            <a:r>
              <a:rPr lang="sv-SE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() {</a:t>
            </a:r>
          </a:p>
          <a:p>
            <a:r>
              <a:rPr lang="sv-SE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sv-SE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Meteor.call</a:t>
            </a:r>
            <a:r>
              <a:rPr lang="sv-SE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sv-SE" sz="12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</a:t>
            </a:r>
            <a:r>
              <a:rPr lang="sv-SE" sz="1200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fetchSomeData</a:t>
            </a:r>
            <a:r>
              <a:rPr lang="sv-SE" sz="12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</a:t>
            </a:r>
            <a:r>
              <a:rPr lang="sv-SE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sv-SE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</a:t>
            </a:r>
          </a:p>
          <a:p>
            <a:r>
              <a:rPr lang="sv-SE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});</a:t>
            </a:r>
          </a:p>
          <a:p>
            <a:endParaRPr lang="sv-SE" sz="12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sv-SE" sz="12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Startup</a:t>
            </a:r>
            <a:endParaRPr lang="sv-SE" sz="12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sv-SE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Meteor.startup</a:t>
            </a:r>
            <a:r>
              <a:rPr lang="sv-SE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sv-SE" sz="12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function</a:t>
            </a:r>
            <a:r>
              <a:rPr lang="sv-SE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() {</a:t>
            </a:r>
          </a:p>
          <a:p>
            <a:r>
              <a:rPr lang="sv-SE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sv-SE" sz="12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Start </a:t>
            </a:r>
            <a:r>
              <a:rPr lang="sv-SE" sz="1200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jobs</a:t>
            </a:r>
            <a:endParaRPr lang="sv-SE" sz="12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sv-SE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sv-SE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SyncedCron.start</a:t>
            </a:r>
            <a:r>
              <a:rPr lang="sv-SE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sv-SE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});</a:t>
            </a:r>
            <a:endParaRPr lang="sv-SE" sz="1200" dirty="0"/>
          </a:p>
        </p:txBody>
      </p:sp>
      <p:sp>
        <p:nvSpPr>
          <p:cNvPr id="5" name="Rectangle 4"/>
          <p:cNvSpPr/>
          <p:nvPr/>
        </p:nvSpPr>
        <p:spPr>
          <a:xfrm>
            <a:off x="961047" y="1499990"/>
            <a:ext cx="6096000" cy="526297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sv-SE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Meteor.methods</a:t>
            </a:r>
            <a:r>
              <a:rPr lang="sv-SE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({</a:t>
            </a:r>
          </a:p>
          <a:p>
            <a:endParaRPr lang="sv-SE" sz="12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sv-SE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sv-SE" sz="12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fetchSomeData</a:t>
            </a:r>
            <a:r>
              <a:rPr lang="sv-SE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 </a:t>
            </a:r>
            <a:r>
              <a:rPr lang="sv-SE" sz="12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function</a:t>
            </a:r>
            <a:r>
              <a:rPr lang="sv-SE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() {</a:t>
            </a:r>
          </a:p>
          <a:p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sz="12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Get top songs from iTunes server</a:t>
            </a:r>
            <a:endParaRPr lang="en-US" sz="12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HTTP.get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</a:t>
            </a:r>
            <a:r>
              <a:rPr lang="en-US" sz="1200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url_to_data</a:t>
            </a:r>
            <a:r>
              <a:rPr lang="en-US" sz="12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1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function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(error, response) {</a:t>
            </a:r>
          </a:p>
          <a:p>
            <a:r>
              <a:rPr lang="sv-SE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</a:t>
            </a:r>
            <a:r>
              <a:rPr lang="sv-SE" sz="1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var</a:t>
            </a:r>
            <a:r>
              <a:rPr lang="sv-SE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sv-SE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datacollection</a:t>
            </a:r>
            <a:r>
              <a:rPr lang="sv-SE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[];</a:t>
            </a:r>
          </a:p>
          <a:p>
            <a:r>
              <a:rPr lang="sv-SE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</a:t>
            </a:r>
            <a:r>
              <a:rPr lang="sv-SE" sz="1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var</a:t>
            </a:r>
            <a:r>
              <a:rPr lang="sv-SE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sv-SE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entries</a:t>
            </a:r>
            <a:r>
              <a:rPr lang="sv-SE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sv-SE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topsongsResponse.data</a:t>
            </a:r>
            <a:r>
              <a:rPr lang="sv-SE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sv-SE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</a:t>
            </a:r>
            <a:r>
              <a:rPr lang="sv-SE" sz="1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var</a:t>
            </a:r>
            <a:r>
              <a:rPr lang="sv-SE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sort = 0;</a:t>
            </a:r>
          </a:p>
          <a:p>
            <a:r>
              <a:rPr lang="sv-SE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_.</a:t>
            </a:r>
            <a:r>
              <a:rPr lang="sv-SE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each</a:t>
            </a:r>
            <a:r>
              <a:rPr lang="sv-SE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sv-SE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entries</a:t>
            </a:r>
            <a:r>
              <a:rPr lang="sv-SE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sv-SE" sz="12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function</a:t>
            </a:r>
            <a:r>
              <a:rPr lang="sv-SE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sv-SE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entry</a:t>
            </a:r>
            <a:r>
              <a:rPr lang="sv-SE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</a:p>
          <a:p>
            <a:r>
              <a:rPr lang="sv-SE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</a:t>
            </a:r>
            <a:r>
              <a:rPr lang="sv-SE" sz="1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var</a:t>
            </a:r>
            <a:r>
              <a:rPr lang="sv-SE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item = {};</a:t>
            </a:r>
          </a:p>
          <a:p>
            <a:r>
              <a:rPr lang="sv-SE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</a:t>
            </a:r>
            <a:r>
              <a:rPr lang="sv-SE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item.prop</a:t>
            </a:r>
            <a:r>
              <a:rPr lang="sv-SE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sv-SE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entry.prop</a:t>
            </a:r>
            <a:r>
              <a:rPr lang="sv-SE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sv-SE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</a:t>
            </a:r>
            <a:r>
              <a:rPr lang="sv-SE" sz="12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and so on</a:t>
            </a:r>
            <a:endParaRPr lang="sv-SE" sz="12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sv-SE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</a:t>
            </a:r>
            <a:r>
              <a:rPr lang="sv-SE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datacollection.push</a:t>
            </a:r>
            <a:r>
              <a:rPr lang="sv-SE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(item);</a:t>
            </a:r>
          </a:p>
          <a:p>
            <a:r>
              <a:rPr lang="sv-SE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}, </a:t>
            </a:r>
            <a:r>
              <a:rPr lang="sv-SE" sz="12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this</a:t>
            </a:r>
            <a:r>
              <a:rPr lang="sv-SE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endParaRPr lang="sv-SE" sz="12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</a:t>
            </a:r>
            <a:r>
              <a:rPr lang="en-US" sz="12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Delete all existing entries from database</a:t>
            </a:r>
            <a:endParaRPr lang="en-US" sz="12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sv-SE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</a:t>
            </a:r>
            <a:r>
              <a:rPr lang="sv-SE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Entries.find</a:t>
            </a:r>
            <a:r>
              <a:rPr lang="sv-SE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().</a:t>
            </a:r>
            <a:r>
              <a:rPr lang="sv-SE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forEach</a:t>
            </a:r>
            <a:r>
              <a:rPr lang="sv-SE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sv-SE" sz="12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function</a:t>
            </a:r>
            <a:r>
              <a:rPr lang="sv-SE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sv-SE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entry</a:t>
            </a:r>
            <a:r>
              <a:rPr lang="sv-SE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</a:p>
          <a:p>
            <a:r>
              <a:rPr lang="sv-SE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</a:t>
            </a:r>
            <a:r>
              <a:rPr lang="sv-SE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Entries.remove</a:t>
            </a:r>
            <a:r>
              <a:rPr lang="sv-SE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sv-SE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entry</a:t>
            </a:r>
            <a:r>
              <a:rPr lang="sv-SE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._id);</a:t>
            </a:r>
          </a:p>
          <a:p>
            <a:r>
              <a:rPr lang="sv-SE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});</a:t>
            </a:r>
          </a:p>
          <a:p>
            <a:endParaRPr lang="sv-SE" sz="12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</a:t>
            </a:r>
            <a:r>
              <a:rPr lang="en-US" sz="12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Insert new songs into database</a:t>
            </a:r>
            <a:endParaRPr lang="en-US" sz="12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sv-SE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_.</a:t>
            </a:r>
            <a:r>
              <a:rPr lang="sv-SE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each</a:t>
            </a:r>
            <a:r>
              <a:rPr lang="sv-SE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sv-SE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datacollection</a:t>
            </a:r>
            <a:r>
              <a:rPr lang="sv-SE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sv-SE" sz="12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function</a:t>
            </a:r>
            <a:r>
              <a:rPr lang="sv-SE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(item) {</a:t>
            </a:r>
          </a:p>
          <a:p>
            <a:r>
              <a:rPr lang="sv-SE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</a:t>
            </a:r>
            <a:r>
              <a:rPr lang="sv-SE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Entries.upsert</a:t>
            </a:r>
            <a:r>
              <a:rPr lang="sv-SE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sv-SE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item._id</a:t>
            </a:r>
            <a:r>
              <a:rPr lang="sv-SE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item);</a:t>
            </a:r>
          </a:p>
          <a:p>
            <a:r>
              <a:rPr lang="sv-SE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}, </a:t>
            </a:r>
            <a:r>
              <a:rPr lang="sv-SE" sz="12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this</a:t>
            </a:r>
            <a:r>
              <a:rPr lang="sv-SE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sv-SE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});</a:t>
            </a:r>
          </a:p>
          <a:p>
            <a:r>
              <a:rPr lang="sv-SE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</a:t>
            </a:r>
          </a:p>
          <a:p>
            <a:endParaRPr lang="sv-SE" sz="12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sv-SE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});</a:t>
            </a:r>
            <a:endParaRPr lang="sv-SE" sz="1200" dirty="0"/>
          </a:p>
        </p:txBody>
      </p:sp>
      <p:sp>
        <p:nvSpPr>
          <p:cNvPr id="6" name="Rectangle 5"/>
          <p:cNvSpPr/>
          <p:nvPr/>
        </p:nvSpPr>
        <p:spPr>
          <a:xfrm>
            <a:off x="7406177" y="5391558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sv-SE" sz="12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Meteor.publish</a:t>
            </a:r>
            <a:r>
              <a:rPr lang="sv-SE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sv-SE" sz="1200" dirty="0" err="1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externaldata</a:t>
            </a:r>
            <a:r>
              <a:rPr lang="sv-SE" sz="1200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</a:t>
            </a:r>
            <a:r>
              <a:rPr lang="sv-SE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sv-SE" sz="12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function</a:t>
            </a:r>
            <a:r>
              <a:rPr lang="sv-SE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() {</a:t>
            </a:r>
          </a:p>
          <a:p>
            <a:r>
              <a:rPr lang="sv-SE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sv-SE" sz="12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sv-SE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sv-SE" sz="12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Entries.find</a:t>
            </a:r>
            <a:r>
              <a:rPr lang="sv-SE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sv-SE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});</a:t>
            </a:r>
            <a:endParaRPr lang="sv-SE" sz="1200" dirty="0"/>
          </a:p>
        </p:txBody>
      </p:sp>
      <p:sp>
        <p:nvSpPr>
          <p:cNvPr id="7" name="TextBox 6"/>
          <p:cNvSpPr txBox="1"/>
          <p:nvPr/>
        </p:nvSpPr>
        <p:spPr>
          <a:xfrm>
            <a:off x="2798526" y="1499990"/>
            <a:ext cx="3555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err="1" smtClean="0"/>
              <a:t>Define</a:t>
            </a:r>
            <a:r>
              <a:rPr lang="sv-SE" dirty="0" smtClean="0"/>
              <a:t> get </a:t>
            </a:r>
            <a:r>
              <a:rPr lang="sv-SE" dirty="0" err="1" smtClean="0"/>
              <a:t>method</a:t>
            </a:r>
            <a:r>
              <a:rPr lang="sv-SE" dirty="0" smtClean="0"/>
              <a:t> for </a:t>
            </a:r>
            <a:r>
              <a:rPr lang="sv-SE" dirty="0" err="1" smtClean="0"/>
              <a:t>external</a:t>
            </a:r>
            <a:r>
              <a:rPr lang="sv-SE" dirty="0" smtClean="0"/>
              <a:t> data</a:t>
            </a:r>
            <a:endParaRPr lang="sv-SE" dirty="0"/>
          </a:p>
        </p:txBody>
      </p:sp>
      <p:sp>
        <p:nvSpPr>
          <p:cNvPr id="8" name="TextBox 7"/>
          <p:cNvSpPr txBox="1"/>
          <p:nvPr/>
        </p:nvSpPr>
        <p:spPr>
          <a:xfrm>
            <a:off x="7283302" y="985367"/>
            <a:ext cx="1838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err="1" smtClean="0"/>
              <a:t>Define</a:t>
            </a:r>
            <a:r>
              <a:rPr lang="sv-SE" dirty="0" smtClean="0"/>
              <a:t> </a:t>
            </a:r>
            <a:r>
              <a:rPr lang="sv-SE" dirty="0" err="1" smtClean="0"/>
              <a:t>polling</a:t>
            </a:r>
            <a:r>
              <a:rPr lang="sv-SE" dirty="0" smtClean="0"/>
              <a:t> </a:t>
            </a:r>
            <a:r>
              <a:rPr lang="sv-SE" dirty="0" err="1" smtClean="0"/>
              <a:t>job</a:t>
            </a:r>
            <a:endParaRPr lang="sv-SE" dirty="0"/>
          </a:p>
        </p:txBody>
      </p:sp>
      <p:sp>
        <p:nvSpPr>
          <p:cNvPr id="9" name="TextBox 8"/>
          <p:cNvSpPr txBox="1"/>
          <p:nvPr/>
        </p:nvSpPr>
        <p:spPr>
          <a:xfrm>
            <a:off x="7406177" y="5022226"/>
            <a:ext cx="1332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err="1" smtClean="0"/>
              <a:t>Publish</a:t>
            </a:r>
            <a:r>
              <a:rPr lang="sv-SE" dirty="0" smtClean="0"/>
              <a:t> data</a:t>
            </a:r>
            <a:endParaRPr lang="sv-SE" dirty="0"/>
          </a:p>
        </p:txBody>
      </p:sp>
      <p:sp>
        <p:nvSpPr>
          <p:cNvPr id="10" name="TextBox 9"/>
          <p:cNvSpPr txBox="1"/>
          <p:nvPr/>
        </p:nvSpPr>
        <p:spPr>
          <a:xfrm>
            <a:off x="8738465" y="286078"/>
            <a:ext cx="3720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err="1" smtClean="0"/>
              <a:t>Yes</a:t>
            </a:r>
            <a:r>
              <a:rPr lang="sv-SE" dirty="0" smtClean="0"/>
              <a:t> </a:t>
            </a:r>
            <a:r>
              <a:rPr lang="sv-SE" dirty="0" err="1" smtClean="0"/>
              <a:t>this</a:t>
            </a:r>
            <a:r>
              <a:rPr lang="sv-SE" dirty="0" smtClean="0"/>
              <a:t> is </a:t>
            </a:r>
            <a:r>
              <a:rPr lang="sv-SE" dirty="0" err="1" smtClean="0"/>
              <a:t>parsed</a:t>
            </a:r>
            <a:r>
              <a:rPr lang="sv-SE" dirty="0" smtClean="0"/>
              <a:t> to an </a:t>
            </a:r>
            <a:r>
              <a:rPr lang="sv-SE" dirty="0" err="1" smtClean="0"/>
              <a:t>actual</a:t>
            </a:r>
            <a:r>
              <a:rPr lang="sv-SE" dirty="0" smtClean="0"/>
              <a:t> </a:t>
            </a:r>
            <a:r>
              <a:rPr lang="sv-SE" dirty="0" err="1" smtClean="0"/>
              <a:t>number</a:t>
            </a:r>
            <a:endParaRPr lang="sv-SE" dirty="0"/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11047228" y="747892"/>
            <a:ext cx="563525" cy="16027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08344" y="2679405"/>
            <a:ext cx="1668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err="1" smtClean="0"/>
              <a:t>Fetch</a:t>
            </a:r>
            <a:r>
              <a:rPr lang="sv-SE" dirty="0" smtClean="0"/>
              <a:t> and </a:t>
            </a:r>
            <a:r>
              <a:rPr lang="sv-SE" dirty="0" err="1" smtClean="0"/>
              <a:t>parse</a:t>
            </a:r>
            <a:endParaRPr lang="sv-SE" dirty="0"/>
          </a:p>
        </p:txBody>
      </p:sp>
      <p:sp>
        <p:nvSpPr>
          <p:cNvPr id="14" name="TextBox 13"/>
          <p:cNvSpPr txBox="1"/>
          <p:nvPr/>
        </p:nvSpPr>
        <p:spPr>
          <a:xfrm>
            <a:off x="308344" y="4529470"/>
            <a:ext cx="1526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/>
              <a:t>Clean old data</a:t>
            </a:r>
            <a:endParaRPr lang="sv-SE" dirty="0"/>
          </a:p>
        </p:txBody>
      </p:sp>
      <p:sp>
        <p:nvSpPr>
          <p:cNvPr id="15" name="TextBox 14"/>
          <p:cNvSpPr txBox="1"/>
          <p:nvPr/>
        </p:nvSpPr>
        <p:spPr>
          <a:xfrm>
            <a:off x="2983191" y="5853223"/>
            <a:ext cx="3185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err="1" smtClean="0"/>
              <a:t>Update</a:t>
            </a:r>
            <a:r>
              <a:rPr lang="sv-SE" dirty="0" smtClean="0"/>
              <a:t> </a:t>
            </a:r>
            <a:r>
              <a:rPr lang="sv-SE" dirty="0" err="1" smtClean="0"/>
              <a:t>with</a:t>
            </a:r>
            <a:r>
              <a:rPr lang="sv-SE" dirty="0" smtClean="0"/>
              <a:t> </a:t>
            </a:r>
            <a:r>
              <a:rPr lang="sv-SE" dirty="0" err="1" smtClean="0"/>
              <a:t>newly</a:t>
            </a:r>
            <a:r>
              <a:rPr lang="sv-SE" dirty="0" smtClean="0"/>
              <a:t> </a:t>
            </a:r>
            <a:r>
              <a:rPr lang="sv-SE" dirty="0" err="1" smtClean="0"/>
              <a:t>fetched</a:t>
            </a:r>
            <a:r>
              <a:rPr lang="sv-SE" dirty="0" smtClean="0"/>
              <a:t> data</a:t>
            </a:r>
            <a:endParaRPr lang="sv-SE" dirty="0"/>
          </a:p>
        </p:txBody>
      </p:sp>
      <p:sp>
        <p:nvSpPr>
          <p:cNvPr id="3" name="Rectangle 2"/>
          <p:cNvSpPr/>
          <p:nvPr/>
        </p:nvSpPr>
        <p:spPr>
          <a:xfrm>
            <a:off x="7719237" y="2775098"/>
            <a:ext cx="3009014" cy="659218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7" name="Rectangle 16"/>
          <p:cNvSpPr/>
          <p:nvPr/>
        </p:nvSpPr>
        <p:spPr>
          <a:xfrm>
            <a:off x="9626009" y="2442786"/>
            <a:ext cx="1878419" cy="285872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547372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 smtClean="0"/>
              <a:t>Testing</a:t>
            </a:r>
            <a:endParaRPr lang="sv-SE" dirty="0"/>
          </a:p>
        </p:txBody>
      </p:sp>
      <p:sp>
        <p:nvSpPr>
          <p:cNvPr id="4" name="Rectangle 3"/>
          <p:cNvSpPr/>
          <p:nvPr/>
        </p:nvSpPr>
        <p:spPr>
          <a:xfrm>
            <a:off x="928254" y="1690688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sv-S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meteor </a:t>
            </a:r>
            <a:r>
              <a:rPr lang="sv-SE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add</a:t>
            </a:r>
            <a:r>
              <a:rPr lang="sv-S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sv-SE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sanjo:jasmine</a:t>
            </a:r>
            <a:endParaRPr lang="sv-SE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sv-S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meteor </a:t>
            </a:r>
            <a:r>
              <a:rPr lang="sv-SE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add</a:t>
            </a:r>
            <a:r>
              <a:rPr lang="sv-S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sv-SE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velocity:html-reporter</a:t>
            </a:r>
            <a:endParaRPr lang="sv-SE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7372" y="1446908"/>
            <a:ext cx="4923331" cy="442395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330536" y="446809"/>
            <a:ext cx="3128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/>
              <a:t>Start </a:t>
            </a:r>
            <a:r>
              <a:rPr lang="sv-SE" dirty="0" err="1" smtClean="0"/>
              <a:t>you</a:t>
            </a:r>
            <a:r>
              <a:rPr lang="sv-SE" dirty="0" smtClean="0"/>
              <a:t> </a:t>
            </a:r>
            <a:r>
              <a:rPr lang="sv-SE" dirty="0" err="1" smtClean="0"/>
              <a:t>your</a:t>
            </a:r>
            <a:r>
              <a:rPr lang="sv-SE" dirty="0" smtClean="0"/>
              <a:t> </a:t>
            </a:r>
            <a:r>
              <a:rPr lang="sv-SE" dirty="0" err="1" smtClean="0"/>
              <a:t>app</a:t>
            </a:r>
            <a:r>
              <a:rPr lang="sv-SE" dirty="0" smtClean="0"/>
              <a:t> </a:t>
            </a:r>
            <a:r>
              <a:rPr lang="sv-SE" dirty="0" err="1" smtClean="0"/>
              <a:t>with</a:t>
            </a:r>
            <a:r>
              <a:rPr lang="sv-SE" dirty="0" smtClean="0"/>
              <a:t> </a:t>
            </a:r>
            <a:r>
              <a:rPr lang="sv-SE" b="1" dirty="0" smtClean="0"/>
              <a:t>meteor</a:t>
            </a:r>
            <a:endParaRPr lang="sv-SE" b="1" dirty="0"/>
          </a:p>
        </p:txBody>
      </p:sp>
      <p:sp>
        <p:nvSpPr>
          <p:cNvPr id="7" name="TextBox 6"/>
          <p:cNvSpPr txBox="1"/>
          <p:nvPr/>
        </p:nvSpPr>
        <p:spPr>
          <a:xfrm>
            <a:off x="3408218" y="3335482"/>
            <a:ext cx="1343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err="1" smtClean="0"/>
              <a:t>App</a:t>
            </a:r>
            <a:r>
              <a:rPr lang="sv-SE" dirty="0" smtClean="0"/>
              <a:t> </a:t>
            </a:r>
            <a:r>
              <a:rPr lang="sv-SE" dirty="0" err="1" smtClean="0"/>
              <a:t>running</a:t>
            </a:r>
            <a:endParaRPr lang="sv-SE" dirty="0"/>
          </a:p>
        </p:txBody>
      </p:sp>
      <p:sp>
        <p:nvSpPr>
          <p:cNvPr id="8" name="TextBox 7"/>
          <p:cNvSpPr txBox="1"/>
          <p:nvPr/>
        </p:nvSpPr>
        <p:spPr>
          <a:xfrm>
            <a:off x="3397827" y="4520045"/>
            <a:ext cx="3317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/>
              <a:t>Test </a:t>
            </a:r>
            <a:r>
              <a:rPr lang="sv-SE" dirty="0" err="1" smtClean="0"/>
              <a:t>overview</a:t>
            </a:r>
            <a:r>
              <a:rPr lang="sv-SE" dirty="0" smtClean="0"/>
              <a:t> + </a:t>
            </a:r>
            <a:r>
              <a:rPr lang="sv-SE" dirty="0" err="1" smtClean="0"/>
              <a:t>you</a:t>
            </a:r>
            <a:r>
              <a:rPr lang="sv-SE" dirty="0" smtClean="0"/>
              <a:t> </a:t>
            </a:r>
            <a:r>
              <a:rPr lang="sv-SE" dirty="0" err="1" smtClean="0"/>
              <a:t>can</a:t>
            </a:r>
            <a:r>
              <a:rPr lang="sv-SE" dirty="0" smtClean="0"/>
              <a:t> </a:t>
            </a:r>
            <a:r>
              <a:rPr lang="sv-SE" dirty="0" err="1" smtClean="0"/>
              <a:t>add</a:t>
            </a:r>
            <a:r>
              <a:rPr lang="sv-SE" dirty="0" smtClean="0"/>
              <a:t> tests</a:t>
            </a:r>
            <a:endParaRPr lang="sv-SE" dirty="0"/>
          </a:p>
        </p:txBody>
      </p:sp>
      <p:cxnSp>
        <p:nvCxnSpPr>
          <p:cNvPr id="10" name="Straight Arrow Connector 9"/>
          <p:cNvCxnSpPr>
            <a:stCxn id="7" idx="3"/>
          </p:cNvCxnSpPr>
          <p:nvPr/>
        </p:nvCxnSpPr>
        <p:spPr>
          <a:xfrm flipV="1">
            <a:off x="4751856" y="2772471"/>
            <a:ext cx="1233308" cy="7476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5455227" y="3881496"/>
            <a:ext cx="2078182" cy="4538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1037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 smtClean="0"/>
              <a:t>Testing</a:t>
            </a:r>
            <a:r>
              <a:rPr lang="sv-SE" dirty="0" smtClean="0"/>
              <a:t> – </a:t>
            </a:r>
            <a:r>
              <a:rPr lang="sv-SE" dirty="0" err="1" smtClean="0"/>
              <a:t>unit</a:t>
            </a:r>
            <a:r>
              <a:rPr lang="sv-SE" dirty="0" smtClean="0"/>
              <a:t> </a:t>
            </a:r>
            <a:r>
              <a:rPr lang="sv-SE" dirty="0" err="1" smtClean="0"/>
              <a:t>testing</a:t>
            </a:r>
            <a:endParaRPr lang="sv-S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8637" y="1495257"/>
            <a:ext cx="5487166" cy="513469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8529" y="1368148"/>
            <a:ext cx="8364117" cy="221963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752214" y="4593265"/>
            <a:ext cx="1112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/>
              <a:t>Definition</a:t>
            </a:r>
            <a:endParaRPr lang="sv-SE" dirty="0"/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6096000" y="2052084"/>
            <a:ext cx="0" cy="24029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7495953" y="4777931"/>
            <a:ext cx="555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/>
              <a:t>Test</a:t>
            </a:r>
            <a:endParaRPr lang="sv-SE" dirty="0"/>
          </a:p>
        </p:txBody>
      </p:sp>
      <p:cxnSp>
        <p:nvCxnSpPr>
          <p:cNvPr id="11" name="Straight Arrow Connector 10"/>
          <p:cNvCxnSpPr/>
          <p:nvPr/>
        </p:nvCxnSpPr>
        <p:spPr>
          <a:xfrm flipH="1" flipV="1">
            <a:off x="6602819" y="3455581"/>
            <a:ext cx="775436" cy="12333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8051874" y="5645888"/>
            <a:ext cx="10672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/>
              <a:t>Test </a:t>
            </a:r>
            <a:r>
              <a:rPr lang="sv-SE" dirty="0" err="1" smtClean="0"/>
              <a:t>itself</a:t>
            </a:r>
            <a:endParaRPr lang="sv-SE" dirty="0"/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8793126" y="3587783"/>
            <a:ext cx="223283" cy="20581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62307" y="6294474"/>
            <a:ext cx="11428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/>
              <a:t>Test </a:t>
            </a:r>
            <a:r>
              <a:rPr lang="sv-SE" dirty="0" err="1" smtClean="0"/>
              <a:t>result</a:t>
            </a:r>
            <a:endParaRPr lang="sv-SE" dirty="0"/>
          </a:p>
        </p:txBody>
      </p:sp>
      <p:cxnSp>
        <p:nvCxnSpPr>
          <p:cNvPr id="17" name="Straight Arrow Connector 16"/>
          <p:cNvCxnSpPr/>
          <p:nvPr/>
        </p:nvCxnSpPr>
        <p:spPr>
          <a:xfrm flipH="1">
            <a:off x="5401340" y="6479140"/>
            <a:ext cx="12014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46835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 smtClean="0"/>
              <a:t>Testing</a:t>
            </a:r>
            <a:r>
              <a:rPr lang="sv-SE" dirty="0" smtClean="0"/>
              <a:t> – integration </a:t>
            </a:r>
            <a:r>
              <a:rPr lang="sv-SE" dirty="0" err="1" smtClean="0"/>
              <a:t>testing</a:t>
            </a:r>
            <a:endParaRPr lang="sv-S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406" y="1484011"/>
            <a:ext cx="9135750" cy="224821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70264" y="4603173"/>
            <a:ext cx="50157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/>
              <a:t>Test call to </a:t>
            </a:r>
            <a:r>
              <a:rPr lang="sv-SE" dirty="0" err="1" smtClean="0"/>
              <a:t>method</a:t>
            </a:r>
            <a:r>
              <a:rPr lang="sv-SE" dirty="0" smtClean="0"/>
              <a:t> </a:t>
            </a:r>
            <a:r>
              <a:rPr lang="sv-SE" dirty="0" err="1" smtClean="0"/>
              <a:t>layer</a:t>
            </a:r>
            <a:endParaRPr lang="sv-SE" dirty="0" smtClean="0"/>
          </a:p>
          <a:p>
            <a:r>
              <a:rPr lang="sv-SE" dirty="0" smtClean="0"/>
              <a:t>It is </a:t>
            </a:r>
            <a:r>
              <a:rPr lang="sv-SE" dirty="0" err="1" smtClean="0"/>
              <a:t>async</a:t>
            </a:r>
            <a:r>
              <a:rPr lang="sv-SE" dirty="0" smtClean="0"/>
              <a:t>, so </a:t>
            </a:r>
            <a:r>
              <a:rPr lang="sv-SE" dirty="0" err="1" smtClean="0"/>
              <a:t>expect</a:t>
            </a:r>
            <a:r>
              <a:rPr lang="sv-SE" dirty="0" smtClean="0"/>
              <a:t> to get a </a:t>
            </a:r>
            <a:r>
              <a:rPr lang="sv-SE" dirty="0" err="1" smtClean="0"/>
              <a:t>response</a:t>
            </a:r>
            <a:r>
              <a:rPr lang="sv-SE" dirty="0" smtClean="0"/>
              <a:t> on a callback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0062664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Meteor </a:t>
            </a:r>
            <a:r>
              <a:rPr lang="sv-SE" dirty="0" err="1" smtClean="0"/>
              <a:t>promises</a:t>
            </a:r>
            <a:r>
              <a:rPr lang="sv-SE" dirty="0" smtClean="0"/>
              <a:t> and es7 syntax</a:t>
            </a:r>
            <a:endParaRPr lang="sv-SE" dirty="0"/>
          </a:p>
        </p:txBody>
      </p:sp>
      <p:sp>
        <p:nvSpPr>
          <p:cNvPr id="5" name="Rectangle 4"/>
          <p:cNvSpPr/>
          <p:nvPr/>
        </p:nvSpPr>
        <p:spPr>
          <a:xfrm>
            <a:off x="1001119" y="1690688"/>
            <a:ext cx="34772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meteor </a:t>
            </a:r>
            <a:r>
              <a:rPr lang="sv-SE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add</a:t>
            </a:r>
            <a:r>
              <a:rPr lang="sv-S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sv-SE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deanius:promise</a:t>
            </a:r>
            <a:endParaRPr lang="sv-SE" dirty="0"/>
          </a:p>
        </p:txBody>
      </p:sp>
      <p:sp>
        <p:nvSpPr>
          <p:cNvPr id="6" name="TextBox 5"/>
          <p:cNvSpPr txBox="1"/>
          <p:nvPr/>
        </p:nvSpPr>
        <p:spPr>
          <a:xfrm>
            <a:off x="5766955" y="1690688"/>
            <a:ext cx="4206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err="1" smtClean="0"/>
              <a:t>Promises</a:t>
            </a:r>
            <a:r>
              <a:rPr lang="sv-SE" dirty="0" smtClean="0"/>
              <a:t> and generators – </a:t>
            </a:r>
            <a:r>
              <a:rPr lang="sv-SE" dirty="0" err="1" smtClean="0"/>
              <a:t>how</a:t>
            </a:r>
            <a:r>
              <a:rPr lang="sv-SE" dirty="0" smtClean="0"/>
              <a:t> cool is </a:t>
            </a:r>
            <a:r>
              <a:rPr lang="sv-SE" dirty="0" err="1" smtClean="0"/>
              <a:t>that</a:t>
            </a:r>
            <a:endParaRPr lang="sv-SE" dirty="0"/>
          </a:p>
        </p:txBody>
      </p:sp>
      <p:sp>
        <p:nvSpPr>
          <p:cNvPr id="7" name="TextBox 6"/>
          <p:cNvSpPr txBox="1"/>
          <p:nvPr/>
        </p:nvSpPr>
        <p:spPr>
          <a:xfrm>
            <a:off x="5953991" y="2358736"/>
            <a:ext cx="281032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err="1" smtClean="0"/>
              <a:t>getUser</a:t>
            </a:r>
            <a:r>
              <a:rPr lang="sv-SE" dirty="0" smtClean="0"/>
              <a:t>()</a:t>
            </a:r>
          </a:p>
          <a:p>
            <a:r>
              <a:rPr lang="sv-SE" dirty="0" smtClean="0"/>
              <a:t>    .</a:t>
            </a:r>
            <a:r>
              <a:rPr lang="sv-SE" dirty="0" err="1" smtClean="0"/>
              <a:t>then</a:t>
            </a:r>
            <a:r>
              <a:rPr lang="sv-SE" dirty="0" smtClean="0"/>
              <a:t>(</a:t>
            </a:r>
            <a:r>
              <a:rPr lang="sv-SE" dirty="0" err="1" smtClean="0"/>
              <a:t>getProductsByUser</a:t>
            </a:r>
            <a:r>
              <a:rPr lang="sv-SE" dirty="0" smtClean="0"/>
              <a:t>)</a:t>
            </a:r>
          </a:p>
          <a:p>
            <a:r>
              <a:rPr lang="sv-SE" dirty="0"/>
              <a:t> </a:t>
            </a:r>
            <a:r>
              <a:rPr lang="sv-SE" dirty="0" smtClean="0"/>
              <a:t>   .</a:t>
            </a:r>
            <a:r>
              <a:rPr lang="sv-SE" dirty="0" err="1" smtClean="0"/>
              <a:t>then</a:t>
            </a:r>
            <a:r>
              <a:rPr lang="sv-SE" dirty="0" smtClean="0"/>
              <a:t>(</a:t>
            </a:r>
            <a:r>
              <a:rPr lang="sv-SE" dirty="0" err="1" smtClean="0"/>
              <a:t>getSomethingElse</a:t>
            </a:r>
            <a:r>
              <a:rPr lang="sv-SE" dirty="0" smtClean="0"/>
              <a:t>)</a:t>
            </a:r>
          </a:p>
          <a:p>
            <a:r>
              <a:rPr lang="sv-SE" dirty="0" smtClean="0"/>
              <a:t>.</a:t>
            </a:r>
            <a:r>
              <a:rPr lang="sv-SE" dirty="0" err="1" smtClean="0"/>
              <a:t>catch</a:t>
            </a:r>
            <a:r>
              <a:rPr lang="sv-SE" dirty="0" smtClean="0"/>
              <a:t>(</a:t>
            </a:r>
            <a:r>
              <a:rPr lang="sv-SE" dirty="0" err="1" smtClean="0"/>
              <a:t>errorCallback</a:t>
            </a:r>
            <a:r>
              <a:rPr lang="sv-SE" dirty="0" smtClean="0"/>
              <a:t>)</a:t>
            </a:r>
            <a:endParaRPr lang="sv-SE" dirty="0"/>
          </a:p>
        </p:txBody>
      </p:sp>
      <p:sp>
        <p:nvSpPr>
          <p:cNvPr id="8" name="TextBox 7"/>
          <p:cNvSpPr txBox="1"/>
          <p:nvPr/>
        </p:nvSpPr>
        <p:spPr>
          <a:xfrm>
            <a:off x="6348845" y="4197927"/>
            <a:ext cx="2874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err="1" smtClean="0"/>
              <a:t>What</a:t>
            </a:r>
            <a:r>
              <a:rPr lang="sv-SE" dirty="0" smtClean="0"/>
              <a:t> </a:t>
            </a:r>
            <a:r>
              <a:rPr lang="sv-SE" dirty="0" err="1" smtClean="0"/>
              <a:t>we</a:t>
            </a:r>
            <a:r>
              <a:rPr lang="sv-SE" dirty="0" smtClean="0"/>
              <a:t> </a:t>
            </a:r>
            <a:r>
              <a:rPr lang="sv-SE" dirty="0" err="1" smtClean="0"/>
              <a:t>are</a:t>
            </a:r>
            <a:r>
              <a:rPr lang="sv-SE" dirty="0" smtClean="0"/>
              <a:t> </a:t>
            </a:r>
            <a:r>
              <a:rPr lang="sv-SE" dirty="0" err="1" smtClean="0"/>
              <a:t>used</a:t>
            </a:r>
            <a:r>
              <a:rPr lang="sv-SE" dirty="0" smtClean="0"/>
              <a:t> to by </a:t>
            </a:r>
            <a:r>
              <a:rPr lang="sv-SE" dirty="0" err="1" smtClean="0"/>
              <a:t>now</a:t>
            </a:r>
            <a:endParaRPr lang="sv-SE" dirty="0"/>
          </a:p>
        </p:txBody>
      </p:sp>
      <p:cxnSp>
        <p:nvCxnSpPr>
          <p:cNvPr id="10" name="Straight Arrow Connector 9"/>
          <p:cNvCxnSpPr/>
          <p:nvPr/>
        </p:nvCxnSpPr>
        <p:spPr>
          <a:xfrm flipH="1" flipV="1">
            <a:off x="7785969" y="3688773"/>
            <a:ext cx="350113" cy="5091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86590" y="2303778"/>
            <a:ext cx="6096000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sv-SE" sz="12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sv-SE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sv-SE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Meteor.callPromise</a:t>
            </a:r>
            <a:r>
              <a:rPr lang="sv-SE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sv-SE" sz="12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sv-SE" sz="1200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getUser</a:t>
            </a:r>
            <a:r>
              <a:rPr lang="sv-SE" sz="12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sv-SE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arg1,arg2)</a:t>
            </a:r>
          </a:p>
          <a:p>
            <a:r>
              <a:rPr lang="sv-SE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.</a:t>
            </a:r>
            <a:r>
              <a:rPr lang="sv-SE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then</a:t>
            </a:r>
            <a:r>
              <a:rPr lang="sv-SE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sv-SE" sz="12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function</a:t>
            </a:r>
            <a:r>
              <a:rPr lang="sv-SE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sv-SE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result</a:t>
            </a:r>
            <a:r>
              <a:rPr lang="sv-SE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</a:p>
          <a:p>
            <a:r>
              <a:rPr lang="sv-SE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</a:t>
            </a:r>
            <a:r>
              <a:rPr lang="sv-SE" sz="12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sv-SE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sv-SE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Meteor.callPromise</a:t>
            </a:r>
            <a:r>
              <a:rPr lang="sv-SE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sv-SE" sz="12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sv-SE" sz="1200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getProductsByUser</a:t>
            </a:r>
            <a:r>
              <a:rPr lang="sv-SE" sz="12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sv-SE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, </a:t>
            </a:r>
            <a:r>
              <a:rPr lang="sv-SE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result</a:t>
            </a:r>
            <a:r>
              <a:rPr lang="sv-SE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sv-SE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})</a:t>
            </a:r>
          </a:p>
          <a:p>
            <a:r>
              <a:rPr lang="sv-SE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.</a:t>
            </a:r>
            <a:r>
              <a:rPr lang="sv-SE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then</a:t>
            </a:r>
            <a:r>
              <a:rPr lang="sv-SE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sv-SE" sz="12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function</a:t>
            </a:r>
            <a:r>
              <a:rPr lang="sv-SE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sv-SE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result</a:t>
            </a:r>
            <a:r>
              <a:rPr lang="sv-SE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</a:p>
          <a:p>
            <a:r>
              <a:rPr lang="sv-SE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</a:t>
            </a:r>
            <a:r>
              <a:rPr lang="sv-SE" sz="12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sv-SE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sv-SE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result</a:t>
            </a:r>
            <a:r>
              <a:rPr lang="sv-SE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+ </a:t>
            </a:r>
            <a:r>
              <a:rPr lang="sv-SE" sz="12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 :)"</a:t>
            </a:r>
            <a:r>
              <a:rPr lang="sv-SE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sv-SE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});</a:t>
            </a:r>
            <a:endParaRPr lang="sv-SE" sz="1200" dirty="0"/>
          </a:p>
        </p:txBody>
      </p:sp>
      <p:sp>
        <p:nvSpPr>
          <p:cNvPr id="12" name="TextBox 11"/>
          <p:cNvSpPr txBox="1"/>
          <p:nvPr/>
        </p:nvSpPr>
        <p:spPr>
          <a:xfrm>
            <a:off x="332509" y="4197927"/>
            <a:ext cx="34796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/>
              <a:t>Or </a:t>
            </a:r>
            <a:r>
              <a:rPr lang="sv-SE" dirty="0" err="1" smtClean="0"/>
              <a:t>if</a:t>
            </a:r>
            <a:r>
              <a:rPr lang="sv-SE" dirty="0" smtClean="0"/>
              <a:t> generators </a:t>
            </a:r>
            <a:r>
              <a:rPr lang="sv-SE" dirty="0" err="1" smtClean="0"/>
              <a:t>are</a:t>
            </a:r>
            <a:r>
              <a:rPr lang="sv-SE" dirty="0" smtClean="0"/>
              <a:t> </a:t>
            </a:r>
            <a:r>
              <a:rPr lang="sv-SE" dirty="0" err="1" smtClean="0"/>
              <a:t>your</a:t>
            </a:r>
            <a:r>
              <a:rPr lang="sv-SE" dirty="0" smtClean="0"/>
              <a:t> cup </a:t>
            </a:r>
            <a:r>
              <a:rPr lang="sv-SE" dirty="0" err="1" smtClean="0"/>
              <a:t>of</a:t>
            </a:r>
            <a:r>
              <a:rPr lang="sv-SE" dirty="0" smtClean="0"/>
              <a:t> </a:t>
            </a:r>
            <a:r>
              <a:rPr lang="sv-SE" dirty="0" err="1" smtClean="0"/>
              <a:t>tea</a:t>
            </a:r>
            <a:endParaRPr lang="sv-SE" dirty="0"/>
          </a:p>
        </p:txBody>
      </p:sp>
      <p:sp>
        <p:nvSpPr>
          <p:cNvPr id="14" name="Rectangle 13"/>
          <p:cNvSpPr/>
          <p:nvPr/>
        </p:nvSpPr>
        <p:spPr>
          <a:xfrm>
            <a:off x="332509" y="4855339"/>
            <a:ext cx="68580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v-SE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Meteor.runAsync</a:t>
            </a:r>
            <a:r>
              <a:rPr lang="sv-SE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sv-SE" sz="12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function</a:t>
            </a:r>
            <a:r>
              <a:rPr lang="sv-SE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 () { </a:t>
            </a:r>
          </a:p>
          <a:p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12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var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out1 = </a:t>
            </a:r>
            <a:r>
              <a:rPr lang="en-US" sz="1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yield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Meteor.callPromise</a:t>
            </a:r>
            <a:r>
              <a:rPr lang="en-US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200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“</a:t>
            </a:r>
            <a:r>
              <a:rPr lang="en-US" sz="1200" dirty="0" err="1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getUser</a:t>
            </a:r>
            <a:r>
              <a:rPr lang="en-US" sz="1200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12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"1"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12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"2"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</a:t>
            </a:r>
          </a:p>
          <a:p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12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var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out2 = </a:t>
            </a:r>
            <a:r>
              <a:rPr lang="en-US" sz="1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yield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aBitLater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(() =&gt; 3, 500) </a:t>
            </a:r>
          </a:p>
          <a:p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12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var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result = </a:t>
            </a:r>
            <a:r>
              <a:rPr lang="en-US" sz="1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yield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Meteor.callPromise</a:t>
            </a:r>
            <a:r>
              <a:rPr lang="en-US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200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“</a:t>
            </a:r>
            <a:r>
              <a:rPr lang="en-US" sz="1200" dirty="0" err="1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getProductsByUser</a:t>
            </a:r>
            <a:r>
              <a:rPr lang="en-US" sz="1200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out1, out2); </a:t>
            </a:r>
            <a:endParaRPr lang="en-US" sz="12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console.log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1200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Async</a:t>
            </a:r>
            <a:r>
              <a:rPr lang="en-US" sz="12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is done."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result); </a:t>
            </a:r>
          </a:p>
          <a:p>
            <a:r>
              <a:rPr lang="sv-SE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sv-SE" sz="12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sv-SE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sv-SE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result</a:t>
            </a:r>
            <a:r>
              <a:rPr lang="sv-SE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 })</a:t>
            </a:r>
          </a:p>
          <a:p>
            <a:r>
              <a:rPr lang="sv-SE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sv-SE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then</a:t>
            </a:r>
            <a:r>
              <a:rPr lang="sv-SE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sv-SE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result</a:t>
            </a:r>
            <a:r>
              <a:rPr lang="sv-SE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=&gt; template.$(</a:t>
            </a:r>
            <a:r>
              <a:rPr lang="sv-SE" sz="12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"#</a:t>
            </a:r>
            <a:r>
              <a:rPr lang="sv-SE" sz="1200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promiseOutput</a:t>
            </a:r>
            <a:r>
              <a:rPr lang="sv-SE" sz="12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sv-SE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).html(</a:t>
            </a:r>
            <a:r>
              <a:rPr lang="sv-SE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result</a:t>
            </a:r>
            <a:r>
              <a:rPr lang="sv-SE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))</a:t>
            </a:r>
          </a:p>
        </p:txBody>
      </p:sp>
      <p:sp>
        <p:nvSpPr>
          <p:cNvPr id="15" name="Oval 14"/>
          <p:cNvSpPr/>
          <p:nvPr/>
        </p:nvSpPr>
        <p:spPr>
          <a:xfrm>
            <a:off x="8956964" y="2202873"/>
            <a:ext cx="550718" cy="5195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smtClean="0"/>
              <a:t>1</a:t>
            </a:r>
            <a:endParaRPr lang="sv-SE" dirty="0"/>
          </a:p>
        </p:txBody>
      </p:sp>
      <p:sp>
        <p:nvSpPr>
          <p:cNvPr id="16" name="Oval 15"/>
          <p:cNvSpPr/>
          <p:nvPr/>
        </p:nvSpPr>
        <p:spPr>
          <a:xfrm>
            <a:off x="4478353" y="2054825"/>
            <a:ext cx="550718" cy="5195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smtClean="0"/>
              <a:t>2</a:t>
            </a:r>
            <a:endParaRPr lang="sv-SE" dirty="0"/>
          </a:p>
        </p:txBody>
      </p:sp>
      <p:sp>
        <p:nvSpPr>
          <p:cNvPr id="17" name="Oval 16"/>
          <p:cNvSpPr/>
          <p:nvPr/>
        </p:nvSpPr>
        <p:spPr>
          <a:xfrm>
            <a:off x="3870485" y="4507065"/>
            <a:ext cx="550718" cy="5195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348443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 smtClean="0"/>
              <a:t>Deploy</a:t>
            </a:r>
            <a:endParaRPr lang="sv-SE" dirty="0"/>
          </a:p>
        </p:txBody>
      </p:sp>
      <p:sp>
        <p:nvSpPr>
          <p:cNvPr id="4" name="TextBox 3"/>
          <p:cNvSpPr txBox="1"/>
          <p:nvPr/>
        </p:nvSpPr>
        <p:spPr>
          <a:xfrm>
            <a:off x="955964" y="1690688"/>
            <a:ext cx="39778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/>
              <a:t>For </a:t>
            </a:r>
            <a:r>
              <a:rPr lang="sv-SE" dirty="0" err="1" smtClean="0"/>
              <a:t>that</a:t>
            </a:r>
            <a:r>
              <a:rPr lang="sv-SE" dirty="0" smtClean="0"/>
              <a:t> afterwork </a:t>
            </a:r>
            <a:r>
              <a:rPr lang="sv-SE" dirty="0" err="1" smtClean="0"/>
              <a:t>app</a:t>
            </a:r>
            <a:r>
              <a:rPr lang="sv-SE" dirty="0" smtClean="0"/>
              <a:t> do:</a:t>
            </a:r>
          </a:p>
          <a:p>
            <a:r>
              <a:rPr lang="sv-SE" b="1" dirty="0"/>
              <a:t>m</a:t>
            </a:r>
            <a:r>
              <a:rPr lang="sv-SE" b="1" dirty="0" smtClean="0"/>
              <a:t>eteor </a:t>
            </a:r>
            <a:r>
              <a:rPr lang="sv-SE" b="1" dirty="0" err="1" smtClean="0"/>
              <a:t>deploy</a:t>
            </a:r>
            <a:r>
              <a:rPr lang="sv-SE" b="1" dirty="0" smtClean="0"/>
              <a:t> &lt;</a:t>
            </a:r>
            <a:r>
              <a:rPr lang="sv-SE" b="1" dirty="0" err="1" smtClean="0"/>
              <a:t>appname</a:t>
            </a:r>
            <a:r>
              <a:rPr lang="sv-SE" b="1" dirty="0" smtClean="0"/>
              <a:t>&gt;.meteor.com</a:t>
            </a:r>
            <a:endParaRPr lang="sv-SE" b="1" dirty="0"/>
          </a:p>
        </p:txBody>
      </p:sp>
      <p:sp>
        <p:nvSpPr>
          <p:cNvPr id="5" name="TextBox 4"/>
          <p:cNvSpPr txBox="1"/>
          <p:nvPr/>
        </p:nvSpPr>
        <p:spPr>
          <a:xfrm>
            <a:off x="1039091" y="2722418"/>
            <a:ext cx="7135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/>
              <a:t>For </a:t>
            </a:r>
            <a:r>
              <a:rPr lang="sv-SE" dirty="0" err="1" smtClean="0"/>
              <a:t>more</a:t>
            </a:r>
            <a:r>
              <a:rPr lang="sv-SE" dirty="0" smtClean="0"/>
              <a:t> </a:t>
            </a:r>
            <a:r>
              <a:rPr lang="sv-SE" dirty="0" err="1" smtClean="0"/>
              <a:t>serious</a:t>
            </a:r>
            <a:r>
              <a:rPr lang="sv-SE" dirty="0" smtClean="0"/>
              <a:t> </a:t>
            </a:r>
            <a:r>
              <a:rPr lang="sv-SE" dirty="0" err="1" smtClean="0"/>
              <a:t>deployment</a:t>
            </a:r>
            <a:r>
              <a:rPr lang="sv-SE" dirty="0" smtClean="0"/>
              <a:t> and </a:t>
            </a:r>
            <a:r>
              <a:rPr lang="sv-SE" dirty="0" err="1" smtClean="0"/>
              <a:t>hosting</a:t>
            </a:r>
            <a:r>
              <a:rPr lang="sv-SE" dirty="0" smtClean="0"/>
              <a:t> </a:t>
            </a:r>
            <a:r>
              <a:rPr lang="sv-SE" dirty="0" err="1" smtClean="0"/>
              <a:t>there</a:t>
            </a:r>
            <a:r>
              <a:rPr lang="sv-SE" dirty="0" smtClean="0"/>
              <a:t> </a:t>
            </a:r>
            <a:r>
              <a:rPr lang="sv-SE" dirty="0" err="1" smtClean="0"/>
              <a:t>are</a:t>
            </a:r>
            <a:r>
              <a:rPr lang="sv-SE" dirty="0" smtClean="0"/>
              <a:t> </a:t>
            </a:r>
            <a:r>
              <a:rPr lang="sv-SE" dirty="0" err="1" smtClean="0"/>
              <a:t>more</a:t>
            </a:r>
            <a:r>
              <a:rPr lang="sv-SE" dirty="0" smtClean="0"/>
              <a:t> </a:t>
            </a:r>
            <a:r>
              <a:rPr lang="sv-SE" dirty="0" err="1" smtClean="0"/>
              <a:t>than</a:t>
            </a:r>
            <a:r>
              <a:rPr lang="sv-SE" dirty="0" smtClean="0"/>
              <a:t> </a:t>
            </a:r>
            <a:r>
              <a:rPr lang="sv-SE" dirty="0" err="1" smtClean="0"/>
              <a:t>one</a:t>
            </a:r>
            <a:r>
              <a:rPr lang="sv-SE" dirty="0" smtClean="0"/>
              <a:t> option:</a:t>
            </a:r>
            <a:endParaRPr lang="sv-SE" dirty="0"/>
          </a:p>
        </p:txBody>
      </p:sp>
      <p:sp>
        <p:nvSpPr>
          <p:cNvPr id="6" name="Rectangle 5"/>
          <p:cNvSpPr/>
          <p:nvPr/>
        </p:nvSpPr>
        <p:spPr>
          <a:xfrm>
            <a:off x="1344989" y="3773611"/>
            <a:ext cx="12254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b="1" dirty="0"/>
              <a:t>Meteor </a:t>
            </a:r>
            <a:r>
              <a:rPr lang="sv-SE" b="1" dirty="0" err="1"/>
              <a:t>Up</a:t>
            </a:r>
            <a:endParaRPr lang="sv-SE" b="1" dirty="0"/>
          </a:p>
        </p:txBody>
      </p:sp>
      <p:sp>
        <p:nvSpPr>
          <p:cNvPr id="7" name="Rectangle 6"/>
          <p:cNvSpPr/>
          <p:nvPr/>
        </p:nvSpPr>
        <p:spPr>
          <a:xfrm>
            <a:off x="4600753" y="3734683"/>
            <a:ext cx="30212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b="1" dirty="0"/>
              <a:t>meteor-</a:t>
            </a:r>
            <a:r>
              <a:rPr lang="sv-SE" b="1" dirty="0" err="1"/>
              <a:t>deployment</a:t>
            </a:r>
            <a:r>
              <a:rPr lang="sv-SE" b="1" dirty="0"/>
              <a:t>-manager</a:t>
            </a:r>
          </a:p>
        </p:txBody>
      </p:sp>
      <p:sp>
        <p:nvSpPr>
          <p:cNvPr id="8" name="Rectangle 7"/>
          <p:cNvSpPr/>
          <p:nvPr/>
        </p:nvSpPr>
        <p:spPr>
          <a:xfrm>
            <a:off x="1202554" y="4123480"/>
            <a:ext cx="19313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dirty="0" err="1"/>
              <a:t>npm</a:t>
            </a:r>
            <a:r>
              <a:rPr lang="sv-SE" dirty="0"/>
              <a:t> </a:t>
            </a:r>
            <a:r>
              <a:rPr lang="sv-SE" dirty="0" err="1"/>
              <a:t>install</a:t>
            </a:r>
            <a:r>
              <a:rPr lang="sv-SE" dirty="0"/>
              <a:t> -g </a:t>
            </a:r>
            <a:r>
              <a:rPr lang="sv-SE" dirty="0" err="1"/>
              <a:t>mup</a:t>
            </a:r>
            <a:endParaRPr lang="sv-SE" dirty="0"/>
          </a:p>
        </p:txBody>
      </p:sp>
      <p:sp>
        <p:nvSpPr>
          <p:cNvPr id="9" name="TextBox 8"/>
          <p:cNvSpPr txBox="1"/>
          <p:nvPr/>
        </p:nvSpPr>
        <p:spPr>
          <a:xfrm>
            <a:off x="1548245" y="4914900"/>
            <a:ext cx="1058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err="1"/>
              <a:t>m</a:t>
            </a:r>
            <a:r>
              <a:rPr lang="sv-SE" dirty="0" err="1" smtClean="0"/>
              <a:t>up.json</a:t>
            </a:r>
            <a:endParaRPr lang="sv-SE" dirty="0"/>
          </a:p>
        </p:txBody>
      </p:sp>
      <p:sp>
        <p:nvSpPr>
          <p:cNvPr id="10" name="TextBox 9"/>
          <p:cNvSpPr txBox="1"/>
          <p:nvPr/>
        </p:nvSpPr>
        <p:spPr>
          <a:xfrm>
            <a:off x="1039091" y="5798127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err="1" smtClean="0"/>
              <a:t>db</a:t>
            </a:r>
            <a:endParaRPr lang="sv-SE" dirty="0"/>
          </a:p>
        </p:txBody>
      </p:sp>
      <p:sp>
        <p:nvSpPr>
          <p:cNvPr id="11" name="TextBox 10"/>
          <p:cNvSpPr txBox="1"/>
          <p:nvPr/>
        </p:nvSpPr>
        <p:spPr>
          <a:xfrm>
            <a:off x="2317173" y="5982793"/>
            <a:ext cx="23041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err="1" smtClean="0"/>
              <a:t>Where</a:t>
            </a:r>
            <a:r>
              <a:rPr lang="sv-SE" dirty="0" smtClean="0"/>
              <a:t> to </a:t>
            </a:r>
            <a:r>
              <a:rPr lang="sv-SE" dirty="0" err="1" smtClean="0"/>
              <a:t>put</a:t>
            </a:r>
            <a:r>
              <a:rPr lang="sv-SE" dirty="0" smtClean="0"/>
              <a:t> </a:t>
            </a:r>
            <a:r>
              <a:rPr lang="sv-SE" dirty="0" err="1" smtClean="0"/>
              <a:t>app</a:t>
            </a:r>
            <a:r>
              <a:rPr lang="sv-SE" dirty="0" smtClean="0"/>
              <a:t> etc..</a:t>
            </a:r>
            <a:endParaRPr lang="sv-SE" dirty="0"/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1344989" y="5284232"/>
            <a:ext cx="296775" cy="4203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2317173" y="5284232"/>
            <a:ext cx="509154" cy="7736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524653" y="4545688"/>
            <a:ext cx="1251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err="1"/>
              <a:t>d</a:t>
            </a:r>
            <a:r>
              <a:rPr lang="sv-SE" dirty="0" err="1" smtClean="0"/>
              <a:t>eploy.json</a:t>
            </a:r>
            <a:endParaRPr lang="sv-SE" dirty="0"/>
          </a:p>
        </p:txBody>
      </p:sp>
      <p:sp>
        <p:nvSpPr>
          <p:cNvPr id="17" name="TextBox 16"/>
          <p:cNvSpPr txBox="1"/>
          <p:nvPr/>
        </p:nvSpPr>
        <p:spPr>
          <a:xfrm>
            <a:off x="5164281" y="4049843"/>
            <a:ext cx="2671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err="1" smtClean="0"/>
              <a:t>App</a:t>
            </a:r>
            <a:r>
              <a:rPr lang="sv-SE" dirty="0" smtClean="0"/>
              <a:t> </a:t>
            </a:r>
            <a:r>
              <a:rPr lang="sv-SE" dirty="0" err="1" smtClean="0"/>
              <a:t>needs</a:t>
            </a:r>
            <a:r>
              <a:rPr lang="sv-SE" dirty="0" smtClean="0"/>
              <a:t> to be on </a:t>
            </a:r>
            <a:r>
              <a:rPr lang="sv-SE" dirty="0" err="1" smtClean="0"/>
              <a:t>github</a:t>
            </a:r>
            <a:endParaRPr lang="sv-SE" dirty="0"/>
          </a:p>
        </p:txBody>
      </p:sp>
      <p:sp>
        <p:nvSpPr>
          <p:cNvPr id="18" name="TextBox 17"/>
          <p:cNvSpPr txBox="1"/>
          <p:nvPr/>
        </p:nvSpPr>
        <p:spPr>
          <a:xfrm>
            <a:off x="2606548" y="4730354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err="1" smtClean="0"/>
              <a:t>npm</a:t>
            </a:r>
            <a:endParaRPr lang="sv-SE" dirty="0"/>
          </a:p>
        </p:txBody>
      </p:sp>
      <p:sp>
        <p:nvSpPr>
          <p:cNvPr id="19" name="TextBox 18"/>
          <p:cNvSpPr txBox="1"/>
          <p:nvPr/>
        </p:nvSpPr>
        <p:spPr>
          <a:xfrm>
            <a:off x="7208970" y="4545568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err="1" smtClean="0"/>
              <a:t>npm</a:t>
            </a:r>
            <a:endParaRPr lang="sv-SE" dirty="0"/>
          </a:p>
        </p:txBody>
      </p:sp>
      <p:sp>
        <p:nvSpPr>
          <p:cNvPr id="20" name="TextBox 19"/>
          <p:cNvSpPr txBox="1"/>
          <p:nvPr/>
        </p:nvSpPr>
        <p:spPr>
          <a:xfrm>
            <a:off x="6702136" y="1027906"/>
            <a:ext cx="11574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400" b="1" dirty="0" err="1" smtClean="0"/>
              <a:t>Hosting</a:t>
            </a:r>
            <a:endParaRPr lang="sv-SE" sz="2400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6878782" y="1690688"/>
            <a:ext cx="1521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/>
              <a:t>Meteor </a:t>
            </a:r>
            <a:r>
              <a:rPr lang="sv-SE" dirty="0" err="1" smtClean="0"/>
              <a:t>galaxy</a:t>
            </a:r>
            <a:endParaRPr lang="sv-SE" dirty="0"/>
          </a:p>
        </p:txBody>
      </p:sp>
      <p:cxnSp>
        <p:nvCxnSpPr>
          <p:cNvPr id="23" name="Straight Arrow Connector 22"/>
          <p:cNvCxnSpPr/>
          <p:nvPr/>
        </p:nvCxnSpPr>
        <p:spPr>
          <a:xfrm flipH="1">
            <a:off x="5164281" y="1787236"/>
            <a:ext cx="1236519" cy="2266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9455727" y="1397238"/>
            <a:ext cx="1244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/>
              <a:t>Modulus.io</a:t>
            </a:r>
            <a:endParaRPr lang="sv-SE" dirty="0"/>
          </a:p>
        </p:txBody>
      </p:sp>
      <p:sp>
        <p:nvSpPr>
          <p:cNvPr id="25" name="TextBox 24"/>
          <p:cNvSpPr txBox="1"/>
          <p:nvPr/>
        </p:nvSpPr>
        <p:spPr>
          <a:xfrm>
            <a:off x="9195955" y="1900544"/>
            <a:ext cx="1400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/>
              <a:t>Digital ocean</a:t>
            </a:r>
            <a:endParaRPr lang="sv-SE" dirty="0"/>
          </a:p>
        </p:txBody>
      </p:sp>
      <p:sp>
        <p:nvSpPr>
          <p:cNvPr id="26" name="TextBox 25"/>
          <p:cNvSpPr txBox="1"/>
          <p:nvPr/>
        </p:nvSpPr>
        <p:spPr>
          <a:xfrm>
            <a:off x="8849243" y="3662065"/>
            <a:ext cx="25629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400" b="1" dirty="0" err="1" smtClean="0"/>
              <a:t>Prepare</a:t>
            </a:r>
            <a:r>
              <a:rPr lang="sv-SE" sz="2400" b="1" dirty="0" smtClean="0"/>
              <a:t> for </a:t>
            </a:r>
            <a:r>
              <a:rPr lang="sv-SE" sz="2400" b="1" dirty="0" err="1" smtClean="0"/>
              <a:t>deploy</a:t>
            </a:r>
            <a:endParaRPr lang="sv-SE" sz="2400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8967355" y="4234509"/>
            <a:ext cx="1564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/>
              <a:t>m</a:t>
            </a:r>
            <a:r>
              <a:rPr lang="sv-SE" dirty="0" smtClean="0"/>
              <a:t>eteor </a:t>
            </a:r>
            <a:r>
              <a:rPr lang="sv-SE" dirty="0" err="1" smtClean="0"/>
              <a:t>deploy</a:t>
            </a:r>
            <a:endParaRPr lang="sv-SE" dirty="0"/>
          </a:p>
        </p:txBody>
      </p:sp>
      <p:sp>
        <p:nvSpPr>
          <p:cNvPr id="28" name="TextBox 27"/>
          <p:cNvSpPr txBox="1"/>
          <p:nvPr/>
        </p:nvSpPr>
        <p:spPr>
          <a:xfrm>
            <a:off x="9653155" y="4998027"/>
            <a:ext cx="1446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err="1" smtClean="0"/>
              <a:t>demeteorizer</a:t>
            </a:r>
            <a:endParaRPr lang="sv-SE" dirty="0"/>
          </a:p>
        </p:txBody>
      </p:sp>
      <p:sp>
        <p:nvSpPr>
          <p:cNvPr id="29" name="TextBox 28"/>
          <p:cNvSpPr txBox="1"/>
          <p:nvPr/>
        </p:nvSpPr>
        <p:spPr>
          <a:xfrm>
            <a:off x="9331036" y="5870864"/>
            <a:ext cx="2113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err="1" smtClean="0"/>
              <a:t>Turn</a:t>
            </a:r>
            <a:r>
              <a:rPr lang="sv-SE" dirty="0" smtClean="0"/>
              <a:t> </a:t>
            </a:r>
            <a:r>
              <a:rPr lang="sv-SE" dirty="0" err="1" smtClean="0"/>
              <a:t>into</a:t>
            </a:r>
            <a:r>
              <a:rPr lang="sv-SE" dirty="0" smtClean="0"/>
              <a:t> </a:t>
            </a:r>
            <a:r>
              <a:rPr lang="sv-SE" dirty="0" err="1" smtClean="0"/>
              <a:t>nodejs</a:t>
            </a:r>
            <a:r>
              <a:rPr lang="sv-SE" dirty="0" smtClean="0"/>
              <a:t> </a:t>
            </a:r>
            <a:r>
              <a:rPr lang="sv-SE" dirty="0" err="1" smtClean="0"/>
              <a:t>app</a:t>
            </a:r>
            <a:endParaRPr lang="sv-SE" dirty="0"/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10077852" y="5494420"/>
            <a:ext cx="0" cy="3037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2570389" y="3200400"/>
            <a:ext cx="17589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400" b="1" dirty="0" err="1" smtClean="0"/>
              <a:t>Deployment</a:t>
            </a:r>
            <a:endParaRPr lang="sv-SE" sz="2400" b="1" dirty="0"/>
          </a:p>
        </p:txBody>
      </p:sp>
      <p:cxnSp>
        <p:nvCxnSpPr>
          <p:cNvPr id="34" name="Straight Arrow Connector 33"/>
          <p:cNvCxnSpPr/>
          <p:nvPr/>
        </p:nvCxnSpPr>
        <p:spPr>
          <a:xfrm flipH="1">
            <a:off x="2168235" y="3662065"/>
            <a:ext cx="402154" cy="1115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4426527" y="3477916"/>
            <a:ext cx="332509" cy="3693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10089487" y="4670927"/>
            <a:ext cx="461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/>
              <a:t>OR</a:t>
            </a:r>
            <a:endParaRPr lang="sv-SE" dirty="0"/>
          </a:p>
        </p:txBody>
      </p:sp>
      <p:sp>
        <p:nvSpPr>
          <p:cNvPr id="38" name="TextBox 37"/>
          <p:cNvSpPr txBox="1"/>
          <p:nvPr/>
        </p:nvSpPr>
        <p:spPr>
          <a:xfrm>
            <a:off x="4083627" y="365125"/>
            <a:ext cx="23880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/>
              <a:t>swetugg16.meteor.com</a:t>
            </a:r>
            <a:endParaRPr lang="sv-SE" dirty="0"/>
          </a:p>
        </p:txBody>
      </p:sp>
      <p:sp>
        <p:nvSpPr>
          <p:cNvPr id="39" name="Oval 38"/>
          <p:cNvSpPr/>
          <p:nvPr/>
        </p:nvSpPr>
        <p:spPr>
          <a:xfrm>
            <a:off x="8291945" y="3200400"/>
            <a:ext cx="557298" cy="4616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smtClean="0"/>
              <a:t>1</a:t>
            </a:r>
            <a:endParaRPr lang="sv-SE" dirty="0"/>
          </a:p>
        </p:txBody>
      </p:sp>
      <p:sp>
        <p:nvSpPr>
          <p:cNvPr id="40" name="Oval 39"/>
          <p:cNvSpPr/>
          <p:nvPr/>
        </p:nvSpPr>
        <p:spPr>
          <a:xfrm>
            <a:off x="4621330" y="3054001"/>
            <a:ext cx="557298" cy="4616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2</a:t>
            </a:r>
          </a:p>
        </p:txBody>
      </p:sp>
      <p:sp>
        <p:nvSpPr>
          <p:cNvPr id="41" name="Oval 40"/>
          <p:cNvSpPr/>
          <p:nvPr/>
        </p:nvSpPr>
        <p:spPr>
          <a:xfrm>
            <a:off x="9455924" y="960897"/>
            <a:ext cx="557298" cy="4616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3</a:t>
            </a:r>
          </a:p>
        </p:txBody>
      </p:sp>
      <p:sp>
        <p:nvSpPr>
          <p:cNvPr id="42" name="Oval 41"/>
          <p:cNvSpPr/>
          <p:nvPr/>
        </p:nvSpPr>
        <p:spPr>
          <a:xfrm>
            <a:off x="3883867" y="1396855"/>
            <a:ext cx="626592" cy="4616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smtClean="0"/>
              <a:t>1a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56693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-50373"/>
            <a:ext cx="10515600" cy="1325563"/>
          </a:xfrm>
        </p:spPr>
        <p:txBody>
          <a:bodyPr/>
          <a:lstStyle/>
          <a:p>
            <a:r>
              <a:rPr lang="sv-SE" dirty="0" smtClean="0"/>
              <a:t>Meteor in 5</a:t>
            </a:r>
            <a:endParaRPr lang="sv-S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077479"/>
            <a:ext cx="10515600" cy="4351338"/>
          </a:xfrm>
        </p:spPr>
        <p:txBody>
          <a:bodyPr/>
          <a:lstStyle/>
          <a:p>
            <a:r>
              <a:rPr lang="sv-SE" dirty="0" err="1" smtClean="0"/>
              <a:t>What</a:t>
            </a:r>
            <a:endParaRPr lang="sv-SE" dirty="0" smtClean="0"/>
          </a:p>
          <a:p>
            <a:pPr lvl="1"/>
            <a:r>
              <a:rPr lang="sv-SE" dirty="0" smtClean="0"/>
              <a:t>web </a:t>
            </a:r>
            <a:r>
              <a:rPr lang="sv-SE" dirty="0" err="1" smtClean="0"/>
              <a:t>framework</a:t>
            </a:r>
            <a:r>
              <a:rPr lang="sv-SE" dirty="0" smtClean="0"/>
              <a:t> </a:t>
            </a:r>
            <a:r>
              <a:rPr lang="sv-SE" dirty="0" err="1" smtClean="0"/>
              <a:t>written</a:t>
            </a:r>
            <a:r>
              <a:rPr lang="sv-SE" dirty="0" smtClean="0"/>
              <a:t> in </a:t>
            </a:r>
            <a:r>
              <a:rPr lang="sv-SE" dirty="0" err="1" smtClean="0"/>
              <a:t>NodeJs</a:t>
            </a:r>
            <a:endParaRPr lang="sv-SE" dirty="0" smtClean="0"/>
          </a:p>
          <a:p>
            <a:pPr lvl="1"/>
            <a:r>
              <a:rPr lang="sv-SE" dirty="0" smtClean="0"/>
              <a:t>Rapid </a:t>
            </a:r>
            <a:r>
              <a:rPr lang="sv-SE" dirty="0" err="1" smtClean="0"/>
              <a:t>prototyping</a:t>
            </a:r>
            <a:r>
              <a:rPr lang="sv-SE" dirty="0" smtClean="0"/>
              <a:t>, cross </a:t>
            </a:r>
            <a:r>
              <a:rPr lang="sv-SE" dirty="0" err="1" smtClean="0"/>
              <a:t>platform</a:t>
            </a:r>
            <a:r>
              <a:rPr lang="sv-SE" dirty="0" smtClean="0"/>
              <a:t> </a:t>
            </a:r>
            <a:r>
              <a:rPr lang="sv-SE" dirty="0" err="1" smtClean="0"/>
              <a:t>android</a:t>
            </a:r>
            <a:r>
              <a:rPr lang="sv-SE" dirty="0" smtClean="0"/>
              <a:t>, </a:t>
            </a:r>
            <a:r>
              <a:rPr lang="sv-SE" dirty="0" err="1" smtClean="0"/>
              <a:t>iphone</a:t>
            </a:r>
            <a:r>
              <a:rPr lang="sv-SE" dirty="0" smtClean="0"/>
              <a:t> </a:t>
            </a:r>
            <a:r>
              <a:rPr lang="sv-SE" dirty="0" err="1" smtClean="0"/>
              <a:t>etc</a:t>
            </a:r>
            <a:r>
              <a:rPr lang="sv-SE" dirty="0" smtClean="0"/>
              <a:t>, </a:t>
            </a:r>
            <a:r>
              <a:rPr lang="sv-SE" dirty="0" err="1" smtClean="0"/>
              <a:t>compare</a:t>
            </a:r>
            <a:r>
              <a:rPr lang="sv-SE" dirty="0" smtClean="0"/>
              <a:t> to </a:t>
            </a:r>
            <a:r>
              <a:rPr lang="sv-SE" dirty="0" err="1" smtClean="0"/>
              <a:t>Xamarin</a:t>
            </a:r>
            <a:r>
              <a:rPr lang="sv-SE" dirty="0" smtClean="0"/>
              <a:t>, </a:t>
            </a:r>
            <a:r>
              <a:rPr lang="sv-SE" dirty="0" smtClean="0"/>
              <a:t>Cordova ( </a:t>
            </a:r>
            <a:r>
              <a:rPr lang="sv-SE" dirty="0" err="1" smtClean="0"/>
              <a:t>cordova</a:t>
            </a:r>
            <a:r>
              <a:rPr lang="sv-SE" dirty="0" smtClean="0"/>
              <a:t> </a:t>
            </a:r>
            <a:r>
              <a:rPr lang="sv-SE" dirty="0" err="1" smtClean="0"/>
              <a:t>uder</a:t>
            </a:r>
            <a:r>
              <a:rPr lang="sv-SE" dirty="0" smtClean="0"/>
              <a:t> the </a:t>
            </a:r>
            <a:r>
              <a:rPr lang="sv-SE" dirty="0" err="1" smtClean="0"/>
              <a:t>hood</a:t>
            </a:r>
            <a:r>
              <a:rPr lang="sv-SE" dirty="0" smtClean="0"/>
              <a:t> )</a:t>
            </a:r>
            <a:endParaRPr lang="sv-SE" dirty="0" smtClean="0"/>
          </a:p>
          <a:p>
            <a:pPr lvl="1"/>
            <a:r>
              <a:rPr lang="sv-SE" dirty="0" smtClean="0"/>
              <a:t>Pub/</a:t>
            </a:r>
            <a:r>
              <a:rPr lang="sv-SE" dirty="0" err="1" smtClean="0"/>
              <a:t>subs</a:t>
            </a:r>
            <a:r>
              <a:rPr lang="sv-SE" dirty="0" smtClean="0"/>
              <a:t> </a:t>
            </a:r>
            <a:r>
              <a:rPr lang="sv-SE" dirty="0" err="1" smtClean="0"/>
              <a:t>pattern</a:t>
            </a:r>
            <a:r>
              <a:rPr lang="sv-SE" dirty="0" smtClean="0"/>
              <a:t>, </a:t>
            </a:r>
            <a:r>
              <a:rPr lang="sv-SE" dirty="0" err="1" smtClean="0"/>
              <a:t>Mongodb</a:t>
            </a:r>
            <a:endParaRPr lang="sv-SE" dirty="0" smtClean="0"/>
          </a:p>
          <a:p>
            <a:r>
              <a:rPr lang="sv-SE" dirty="0" err="1" smtClean="0"/>
              <a:t>History</a:t>
            </a:r>
            <a:endParaRPr lang="sv-SE" dirty="0" smtClean="0"/>
          </a:p>
          <a:p>
            <a:pPr lvl="1"/>
            <a:r>
              <a:rPr lang="en-US" dirty="0"/>
              <a:t>first introduced in December 2011 under the name </a:t>
            </a:r>
            <a:r>
              <a:rPr lang="en-US" dirty="0" err="1" smtClean="0"/>
              <a:t>Skybreak</a:t>
            </a:r>
            <a:endParaRPr lang="sv-SE" dirty="0" smtClean="0"/>
          </a:p>
          <a:p>
            <a:pPr lvl="1"/>
            <a:r>
              <a:rPr lang="sv-SE" dirty="0" err="1" smtClean="0"/>
              <a:t>July</a:t>
            </a:r>
            <a:r>
              <a:rPr lang="sv-SE" dirty="0" smtClean="0"/>
              <a:t> 2012 Y- combinator, </a:t>
            </a:r>
            <a:r>
              <a:rPr lang="sv-SE" dirty="0"/>
              <a:t> </a:t>
            </a:r>
            <a:r>
              <a:rPr lang="sv-SE" dirty="0" err="1">
                <a:hlinkClick r:id="rId2" tooltip="Andreessen Horowitz"/>
              </a:rPr>
              <a:t>Andreessen</a:t>
            </a:r>
            <a:r>
              <a:rPr lang="sv-SE" dirty="0">
                <a:hlinkClick r:id="rId2" tooltip="Andreessen Horowitz"/>
              </a:rPr>
              <a:t> </a:t>
            </a:r>
            <a:r>
              <a:rPr lang="sv-SE" dirty="0" smtClean="0">
                <a:hlinkClick r:id="rId2" tooltip="Andreessen Horowitz"/>
              </a:rPr>
              <a:t>Horowitz</a:t>
            </a:r>
            <a:r>
              <a:rPr lang="sv-SE" dirty="0" smtClean="0"/>
              <a:t> , </a:t>
            </a:r>
            <a:r>
              <a:rPr lang="sv-SE" dirty="0"/>
              <a:t>$11.2M in </a:t>
            </a:r>
            <a:r>
              <a:rPr lang="sv-SE" dirty="0" err="1"/>
              <a:t>funding</a:t>
            </a:r>
            <a:r>
              <a:rPr lang="sv-SE" dirty="0"/>
              <a:t> </a:t>
            </a:r>
            <a:endParaRPr lang="sv-SE" dirty="0" smtClean="0"/>
          </a:p>
          <a:p>
            <a:pPr lvl="1"/>
            <a:r>
              <a:rPr lang="en-US" dirty="0"/>
              <a:t> developed by the </a:t>
            </a:r>
            <a:r>
              <a:rPr lang="en-US" i="1" dirty="0"/>
              <a:t>Meteor Development </a:t>
            </a:r>
            <a:r>
              <a:rPr lang="en-US" i="1" dirty="0" smtClean="0"/>
              <a:t>Group</a:t>
            </a:r>
          </a:p>
        </p:txBody>
      </p:sp>
      <p:sp>
        <p:nvSpPr>
          <p:cNvPr id="4" name="Rectangle 3"/>
          <p:cNvSpPr/>
          <p:nvPr/>
        </p:nvSpPr>
        <p:spPr>
          <a:xfrm>
            <a:off x="1290945" y="5314510"/>
            <a:ext cx="961010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i="1" dirty="0" smtClean="0">
                <a:solidFill>
                  <a:srgbClr val="252525"/>
                </a:solidFill>
                <a:latin typeface="Arial" panose="020B0604020202020204" pitchFamily="34" charset="0"/>
              </a:rPr>
              <a:t>“automatically </a:t>
            </a:r>
            <a:r>
              <a:rPr lang="en-US" sz="2400" i="1" dirty="0">
                <a:solidFill>
                  <a:srgbClr val="252525"/>
                </a:solidFill>
                <a:latin typeface="Arial" panose="020B0604020202020204" pitchFamily="34" charset="0"/>
              </a:rPr>
              <a:t>propagate data changes to clients without requiring the developer to write any synchronization </a:t>
            </a:r>
            <a:r>
              <a:rPr lang="en-US" sz="2400" i="1" dirty="0" smtClean="0">
                <a:solidFill>
                  <a:srgbClr val="252525"/>
                </a:solidFill>
                <a:latin typeface="Arial" panose="020B0604020202020204" pitchFamily="34" charset="0"/>
              </a:rPr>
              <a:t>code”</a:t>
            </a:r>
            <a:endParaRPr lang="sv-SE" sz="2400" i="1" dirty="0"/>
          </a:p>
        </p:txBody>
      </p:sp>
    </p:spTree>
    <p:extLst>
      <p:ext uri="{BB962C8B-B14F-4D97-AF65-F5344CB8AC3E}">
        <p14:creationId xmlns:p14="http://schemas.microsoft.com/office/powerpoint/2010/main" val="2592088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69373" y="1843088"/>
            <a:ext cx="10515600" cy="4351338"/>
          </a:xfrm>
        </p:spPr>
        <p:txBody>
          <a:bodyPr>
            <a:normAutofit fontScale="85000" lnSpcReduction="20000"/>
          </a:bodyPr>
          <a:lstStyle/>
          <a:p>
            <a:r>
              <a:rPr lang="sv-SE" dirty="0" smtClean="0"/>
              <a:t>Fast </a:t>
            </a:r>
            <a:r>
              <a:rPr lang="sv-SE" dirty="0" err="1" smtClean="0"/>
              <a:t>development</a:t>
            </a:r>
            <a:endParaRPr lang="sv-SE" dirty="0" smtClean="0"/>
          </a:p>
          <a:p>
            <a:r>
              <a:rPr lang="sv-SE" dirty="0" err="1" smtClean="0"/>
              <a:t>Rich</a:t>
            </a:r>
            <a:r>
              <a:rPr lang="sv-SE" dirty="0" smtClean="0"/>
              <a:t> </a:t>
            </a:r>
            <a:r>
              <a:rPr lang="sv-SE" dirty="0" err="1" smtClean="0"/>
              <a:t>eco</a:t>
            </a:r>
            <a:r>
              <a:rPr lang="sv-SE" dirty="0" smtClean="0"/>
              <a:t> system </a:t>
            </a:r>
            <a:r>
              <a:rPr lang="sv-SE" dirty="0" err="1" smtClean="0"/>
              <a:t>of</a:t>
            </a:r>
            <a:r>
              <a:rPr lang="sv-SE" dirty="0" smtClean="0"/>
              <a:t> </a:t>
            </a:r>
            <a:r>
              <a:rPr lang="sv-SE" dirty="0" err="1" smtClean="0"/>
              <a:t>packages</a:t>
            </a:r>
            <a:endParaRPr lang="sv-SE" dirty="0" smtClean="0"/>
          </a:p>
          <a:p>
            <a:r>
              <a:rPr lang="sv-SE" dirty="0" err="1" smtClean="0"/>
              <a:t>Javascript</a:t>
            </a:r>
            <a:r>
              <a:rPr lang="sv-SE" dirty="0" smtClean="0"/>
              <a:t> </a:t>
            </a:r>
            <a:r>
              <a:rPr lang="sv-SE" dirty="0" err="1" smtClean="0"/>
              <a:t>everywhere</a:t>
            </a:r>
            <a:endParaRPr lang="sv-SE" dirty="0" smtClean="0"/>
          </a:p>
          <a:p>
            <a:r>
              <a:rPr lang="sv-SE" dirty="0" err="1" smtClean="0"/>
              <a:t>Solves</a:t>
            </a:r>
            <a:r>
              <a:rPr lang="sv-SE" dirty="0" smtClean="0"/>
              <a:t> the </a:t>
            </a:r>
            <a:r>
              <a:rPr lang="sv-SE" dirty="0" err="1" smtClean="0"/>
              <a:t>reactive</a:t>
            </a:r>
            <a:r>
              <a:rPr lang="sv-SE" dirty="0" smtClean="0"/>
              <a:t>, </a:t>
            </a:r>
            <a:r>
              <a:rPr lang="sv-SE" dirty="0" err="1" smtClean="0"/>
              <a:t>sync</a:t>
            </a:r>
            <a:r>
              <a:rPr lang="sv-SE" dirty="0" smtClean="0"/>
              <a:t> part </a:t>
            </a:r>
            <a:r>
              <a:rPr lang="sv-SE" dirty="0" smtClean="0"/>
              <a:t>part </a:t>
            </a:r>
            <a:r>
              <a:rPr lang="sv-SE" dirty="0" err="1" smtClean="0"/>
              <a:t>well</a:t>
            </a:r>
            <a:r>
              <a:rPr lang="sv-SE" dirty="0" smtClean="0"/>
              <a:t> in an </a:t>
            </a:r>
            <a:r>
              <a:rPr lang="sv-SE" dirty="0" err="1" smtClean="0"/>
              <a:t>eco</a:t>
            </a:r>
            <a:r>
              <a:rPr lang="sv-SE" dirty="0" smtClean="0"/>
              <a:t> system </a:t>
            </a:r>
            <a:r>
              <a:rPr lang="sv-SE" dirty="0" err="1" smtClean="0"/>
              <a:t>of</a:t>
            </a:r>
            <a:r>
              <a:rPr lang="sv-SE" dirty="0" smtClean="0"/>
              <a:t> </a:t>
            </a:r>
            <a:r>
              <a:rPr lang="sv-SE" dirty="0" err="1" smtClean="0"/>
              <a:t>apis</a:t>
            </a:r>
            <a:r>
              <a:rPr lang="sv-SE" dirty="0" smtClean="0"/>
              <a:t>, services etc..</a:t>
            </a:r>
          </a:p>
          <a:p>
            <a:endParaRPr lang="sv-SE" dirty="0"/>
          </a:p>
          <a:p>
            <a:endParaRPr lang="sv-SE" dirty="0" smtClean="0"/>
          </a:p>
          <a:p>
            <a:endParaRPr lang="sv-SE" dirty="0" smtClean="0"/>
          </a:p>
          <a:p>
            <a:r>
              <a:rPr lang="sv-SE" dirty="0" err="1" smtClean="0"/>
              <a:t>Things</a:t>
            </a:r>
            <a:r>
              <a:rPr lang="sv-SE" dirty="0" smtClean="0"/>
              <a:t> </a:t>
            </a:r>
            <a:r>
              <a:rPr lang="sv-SE" dirty="0" err="1" smtClean="0"/>
              <a:t>are</a:t>
            </a:r>
            <a:r>
              <a:rPr lang="sv-SE" dirty="0" smtClean="0"/>
              <a:t> </a:t>
            </a:r>
            <a:r>
              <a:rPr lang="sv-SE" dirty="0" err="1" smtClean="0"/>
              <a:t>changing</a:t>
            </a:r>
            <a:r>
              <a:rPr lang="sv-SE" dirty="0" smtClean="0"/>
              <a:t> a </a:t>
            </a:r>
            <a:r>
              <a:rPr lang="sv-SE" dirty="0" err="1" smtClean="0"/>
              <a:t>lot</a:t>
            </a:r>
            <a:r>
              <a:rPr lang="sv-SE" dirty="0" smtClean="0"/>
              <a:t> still</a:t>
            </a:r>
          </a:p>
          <a:p>
            <a:r>
              <a:rPr lang="sv-SE" dirty="0" err="1" smtClean="0"/>
              <a:t>Debugging</a:t>
            </a:r>
            <a:r>
              <a:rPr lang="sv-SE" dirty="0" smtClean="0"/>
              <a:t> </a:t>
            </a:r>
            <a:r>
              <a:rPr lang="sv-SE" dirty="0" err="1" smtClean="0"/>
              <a:t>experience</a:t>
            </a:r>
            <a:r>
              <a:rPr lang="sv-SE" dirty="0" smtClean="0"/>
              <a:t> </a:t>
            </a:r>
            <a:r>
              <a:rPr lang="sv-SE" dirty="0" err="1" smtClean="0"/>
              <a:t>only</a:t>
            </a:r>
            <a:r>
              <a:rPr lang="sv-SE" dirty="0" smtClean="0"/>
              <a:t> </a:t>
            </a:r>
            <a:r>
              <a:rPr lang="sv-SE" dirty="0" err="1" smtClean="0"/>
              <a:t>really</a:t>
            </a:r>
            <a:r>
              <a:rPr lang="sv-SE" dirty="0" smtClean="0"/>
              <a:t> </a:t>
            </a:r>
            <a:r>
              <a:rPr lang="sv-SE" dirty="0" err="1" smtClean="0"/>
              <a:t>good</a:t>
            </a:r>
            <a:r>
              <a:rPr lang="sv-SE" dirty="0" smtClean="0"/>
              <a:t> in webstorm. Lacks </a:t>
            </a:r>
            <a:r>
              <a:rPr lang="sv-SE" dirty="0" err="1" smtClean="0"/>
              <a:t>good</a:t>
            </a:r>
            <a:r>
              <a:rPr lang="sv-SE" dirty="0" smtClean="0"/>
              <a:t> support in </a:t>
            </a:r>
            <a:r>
              <a:rPr lang="sv-SE" dirty="0" err="1" smtClean="0"/>
              <a:t>visual</a:t>
            </a:r>
            <a:r>
              <a:rPr lang="sv-SE" dirty="0" smtClean="0"/>
              <a:t> studio, </a:t>
            </a:r>
            <a:r>
              <a:rPr lang="sv-SE" dirty="0" err="1" smtClean="0"/>
              <a:t>abandoned</a:t>
            </a:r>
            <a:r>
              <a:rPr lang="sv-SE" dirty="0" smtClean="0"/>
              <a:t> </a:t>
            </a:r>
            <a:r>
              <a:rPr lang="sv-SE" dirty="0" err="1" smtClean="0"/>
              <a:t>tool</a:t>
            </a:r>
            <a:r>
              <a:rPr lang="sv-SE" dirty="0" smtClean="0"/>
              <a:t> </a:t>
            </a:r>
            <a:r>
              <a:rPr lang="sv-SE" dirty="0" err="1" smtClean="0"/>
              <a:t>project</a:t>
            </a:r>
            <a:endParaRPr lang="sv-SE" dirty="0" smtClean="0"/>
          </a:p>
          <a:p>
            <a:r>
              <a:rPr lang="sv-SE" dirty="0" err="1" smtClean="0"/>
              <a:t>Good</a:t>
            </a:r>
            <a:r>
              <a:rPr lang="sv-SE" dirty="0" smtClean="0"/>
              <a:t> support </a:t>
            </a:r>
            <a:r>
              <a:rPr lang="sv-SE" dirty="0" err="1" smtClean="0"/>
              <a:t>only</a:t>
            </a:r>
            <a:r>
              <a:rPr lang="sv-SE" dirty="0" smtClean="0"/>
              <a:t> for </a:t>
            </a:r>
            <a:r>
              <a:rPr lang="sv-SE" dirty="0" err="1" smtClean="0"/>
              <a:t>MongoDb</a:t>
            </a:r>
            <a:endParaRPr lang="sv-SE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3355975"/>
            <a:ext cx="10515600" cy="1325563"/>
          </a:xfrm>
        </p:spPr>
        <p:txBody>
          <a:bodyPr/>
          <a:lstStyle/>
          <a:p>
            <a:r>
              <a:rPr lang="sv-SE" dirty="0" err="1" smtClean="0"/>
              <a:t>Why</a:t>
            </a:r>
            <a:r>
              <a:rPr lang="sv-SE" dirty="0" smtClean="0"/>
              <a:t> Not Meteor</a:t>
            </a:r>
            <a:endParaRPr lang="sv-SE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v-SE" smtClean="0"/>
              <a:t>Why Meteor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4011797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 smtClean="0"/>
              <a:t>Learn</a:t>
            </a:r>
            <a:r>
              <a:rPr lang="sv-SE" dirty="0" smtClean="0"/>
              <a:t> </a:t>
            </a:r>
            <a:r>
              <a:rPr lang="sv-SE" dirty="0" err="1" smtClean="0"/>
              <a:t>more</a:t>
            </a:r>
            <a:endParaRPr lang="sv-S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716" y="1559934"/>
            <a:ext cx="2571750" cy="33432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45573" y="5465618"/>
            <a:ext cx="15370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/>
              <a:t>David </a:t>
            </a:r>
            <a:r>
              <a:rPr lang="sv-SE" dirty="0" err="1" smtClean="0"/>
              <a:t>Turnbull</a:t>
            </a:r>
            <a:endParaRPr lang="sv-SE" dirty="0"/>
          </a:p>
        </p:txBody>
      </p:sp>
      <p:pic>
        <p:nvPicPr>
          <p:cNvPr id="2050" name="Picture 2" descr="Mastering MeteorJS Application Developmen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6011" y="1447366"/>
            <a:ext cx="1905000" cy="2343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018809" y="4696691"/>
            <a:ext cx="1032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err="1" smtClean="0"/>
              <a:t>Jebin</a:t>
            </a:r>
            <a:r>
              <a:rPr lang="sv-SE" dirty="0" smtClean="0"/>
              <a:t> B V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5574563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 smtClean="0"/>
              <a:t>Thank</a:t>
            </a:r>
            <a:r>
              <a:rPr lang="sv-SE" dirty="0" smtClean="0"/>
              <a:t> </a:t>
            </a:r>
            <a:r>
              <a:rPr lang="sv-SE" dirty="0" err="1" smtClean="0"/>
              <a:t>you</a:t>
            </a:r>
            <a:r>
              <a:rPr lang="sv-SE" dirty="0" smtClean="0"/>
              <a:t> for </a:t>
            </a:r>
            <a:r>
              <a:rPr lang="sv-SE" dirty="0" err="1" smtClean="0"/>
              <a:t>listening</a:t>
            </a:r>
            <a:endParaRPr lang="sv-S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424257"/>
          </a:xfrm>
        </p:spPr>
        <p:txBody>
          <a:bodyPr>
            <a:normAutofit lnSpcReduction="10000"/>
          </a:bodyPr>
          <a:lstStyle/>
          <a:p>
            <a:r>
              <a:rPr lang="sv-SE" dirty="0" smtClean="0"/>
              <a:t>Christoffer Noring</a:t>
            </a:r>
          </a:p>
          <a:p>
            <a:r>
              <a:rPr lang="sv-SE" dirty="0" err="1"/>
              <a:t>c</a:t>
            </a:r>
            <a:r>
              <a:rPr lang="sv-SE" dirty="0" err="1" smtClean="0"/>
              <a:t>hris_noring</a:t>
            </a:r>
            <a:r>
              <a:rPr lang="sv-SE" dirty="0" smtClean="0"/>
              <a:t> </a:t>
            </a:r>
          </a:p>
          <a:p>
            <a:r>
              <a:rPr lang="sv-SE" dirty="0" smtClean="0"/>
              <a:t>github.com/</a:t>
            </a:r>
            <a:r>
              <a:rPr lang="sv-SE" dirty="0" err="1" smtClean="0"/>
              <a:t>softchris</a:t>
            </a:r>
            <a:r>
              <a:rPr lang="sv-SE" dirty="0" smtClean="0"/>
              <a:t> </a:t>
            </a:r>
          </a:p>
          <a:p>
            <a:r>
              <a:rPr lang="sv-SE" dirty="0" smtClean="0"/>
              <a:t>swedecoder.wordpress.com</a:t>
            </a:r>
          </a:p>
          <a:p>
            <a:r>
              <a:rPr lang="sv-SE" dirty="0"/>
              <a:t>c</a:t>
            </a:r>
            <a:r>
              <a:rPr lang="sv-SE" dirty="0" smtClean="0"/>
              <a:t>hristoffer.noring@softhouse.se</a:t>
            </a:r>
          </a:p>
          <a:p>
            <a:endParaRPr lang="sv-SE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8231" y="2308853"/>
            <a:ext cx="506633" cy="50663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0126" y="1825625"/>
            <a:ext cx="447576" cy="447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387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Meteor</a:t>
            </a:r>
            <a:endParaRPr lang="sv-S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sv-SE" dirty="0" smtClean="0"/>
              <a:t>Fullstack </a:t>
            </a:r>
            <a:r>
              <a:rPr lang="sv-SE" dirty="0" err="1" smtClean="0"/>
              <a:t>javascript</a:t>
            </a:r>
            <a:r>
              <a:rPr lang="sv-SE" dirty="0"/>
              <a:t> </a:t>
            </a:r>
            <a:r>
              <a:rPr lang="sv-SE" dirty="0" smtClean="0"/>
              <a:t> </a:t>
            </a:r>
          </a:p>
          <a:p>
            <a:r>
              <a:rPr lang="sv-SE" dirty="0" smtClean="0"/>
              <a:t>Node.js</a:t>
            </a:r>
            <a:endParaRPr lang="sv-SE" dirty="0"/>
          </a:p>
          <a:p>
            <a:pPr fontAlgn="base"/>
            <a:r>
              <a:rPr lang="sv-SE" dirty="0" err="1"/>
              <a:t>MongoDb</a:t>
            </a:r>
            <a:r>
              <a:rPr lang="sv-SE" dirty="0"/>
              <a:t>, </a:t>
            </a:r>
            <a:r>
              <a:rPr lang="sv-SE" dirty="0" err="1"/>
              <a:t>replacable</a:t>
            </a:r>
            <a:r>
              <a:rPr lang="sv-SE" dirty="0"/>
              <a:t> (</a:t>
            </a:r>
            <a:r>
              <a:rPr lang="sv-SE" dirty="0" err="1"/>
              <a:t>eg</a:t>
            </a:r>
            <a:r>
              <a:rPr lang="sv-SE" dirty="0"/>
              <a:t> </a:t>
            </a:r>
            <a:r>
              <a:rPr lang="sv-SE" dirty="0" err="1"/>
              <a:t>mysql</a:t>
            </a:r>
            <a:r>
              <a:rPr lang="sv-SE" dirty="0"/>
              <a:t> </a:t>
            </a:r>
            <a:r>
              <a:rPr lang="sv-SE" dirty="0" err="1"/>
              <a:t>etc</a:t>
            </a:r>
            <a:r>
              <a:rPr lang="sv-SE" dirty="0"/>
              <a:t>)</a:t>
            </a:r>
          </a:p>
          <a:p>
            <a:pPr fontAlgn="base"/>
            <a:r>
              <a:rPr lang="sv-SE" dirty="0" err="1" smtClean="0"/>
              <a:t>Handlebars</a:t>
            </a:r>
            <a:r>
              <a:rPr lang="sv-SE" dirty="0" smtClean="0"/>
              <a:t> ( </a:t>
            </a:r>
            <a:r>
              <a:rPr lang="sv-SE" dirty="0" err="1" smtClean="0"/>
              <a:t>Blaze</a:t>
            </a:r>
            <a:r>
              <a:rPr lang="sv-SE" dirty="0" smtClean="0"/>
              <a:t> ), </a:t>
            </a:r>
            <a:r>
              <a:rPr lang="sv-SE" dirty="0" err="1"/>
              <a:t>replacable</a:t>
            </a:r>
            <a:r>
              <a:rPr lang="sv-SE" dirty="0"/>
              <a:t> ( </a:t>
            </a:r>
            <a:r>
              <a:rPr lang="sv-SE" dirty="0" err="1"/>
              <a:t>eg</a:t>
            </a:r>
            <a:r>
              <a:rPr lang="sv-SE" dirty="0"/>
              <a:t> Jade </a:t>
            </a:r>
            <a:r>
              <a:rPr lang="sv-SE" dirty="0" err="1"/>
              <a:t>etc</a:t>
            </a:r>
            <a:r>
              <a:rPr lang="sv-SE" dirty="0"/>
              <a:t> </a:t>
            </a:r>
            <a:r>
              <a:rPr lang="sv-SE" dirty="0" smtClean="0"/>
              <a:t>)</a:t>
            </a:r>
          </a:p>
          <a:p>
            <a:pPr lvl="1" fontAlgn="base"/>
            <a:r>
              <a:rPr lang="sv-SE" dirty="0" err="1" smtClean="0"/>
              <a:t>Angular</a:t>
            </a:r>
            <a:endParaRPr lang="sv-SE" dirty="0" smtClean="0"/>
          </a:p>
          <a:p>
            <a:pPr fontAlgn="base"/>
            <a:r>
              <a:rPr lang="sv-SE" dirty="0" smtClean="0"/>
              <a:t>Has </a:t>
            </a:r>
            <a:r>
              <a:rPr lang="sv-SE" dirty="0" err="1" smtClean="0"/>
              <a:t>its</a:t>
            </a:r>
            <a:r>
              <a:rPr lang="sv-SE" dirty="0" smtClean="0"/>
              <a:t> </a:t>
            </a:r>
            <a:r>
              <a:rPr lang="sv-SE" dirty="0" err="1" smtClean="0"/>
              <a:t>own</a:t>
            </a:r>
            <a:r>
              <a:rPr lang="sv-SE" dirty="0" smtClean="0"/>
              <a:t> </a:t>
            </a:r>
            <a:r>
              <a:rPr lang="sv-SE" dirty="0" err="1" smtClean="0"/>
              <a:t>package</a:t>
            </a:r>
            <a:r>
              <a:rPr lang="sv-SE" dirty="0" smtClean="0"/>
              <a:t> system</a:t>
            </a:r>
          </a:p>
          <a:p>
            <a:pPr fontAlgn="base"/>
            <a:r>
              <a:rPr lang="sv-SE" dirty="0" smtClean="0"/>
              <a:t>Supports </a:t>
            </a:r>
            <a:r>
              <a:rPr lang="sv-SE" dirty="0" err="1" smtClean="0"/>
              <a:t>mac</a:t>
            </a:r>
            <a:r>
              <a:rPr lang="sv-SE" dirty="0" smtClean="0"/>
              <a:t>, </a:t>
            </a:r>
            <a:r>
              <a:rPr lang="sv-SE" dirty="0" err="1" smtClean="0"/>
              <a:t>linux</a:t>
            </a:r>
            <a:r>
              <a:rPr lang="sv-SE" dirty="0" smtClean="0"/>
              <a:t>, </a:t>
            </a:r>
            <a:r>
              <a:rPr lang="sv-SE" dirty="0" err="1" smtClean="0"/>
              <a:t>windows</a:t>
            </a:r>
            <a:endParaRPr lang="sv-SE" dirty="0" smtClean="0"/>
          </a:p>
          <a:p>
            <a:pPr fontAlgn="base"/>
            <a:r>
              <a:rPr lang="sv-SE" dirty="0" err="1" smtClean="0"/>
              <a:t>Compare</a:t>
            </a:r>
            <a:r>
              <a:rPr lang="sv-SE" dirty="0" smtClean="0"/>
              <a:t> </a:t>
            </a:r>
            <a:r>
              <a:rPr lang="sv-SE" dirty="0" smtClean="0"/>
              <a:t>it to </a:t>
            </a:r>
            <a:r>
              <a:rPr lang="sv-SE" dirty="0" err="1" smtClean="0"/>
              <a:t>firebase</a:t>
            </a:r>
            <a:r>
              <a:rPr lang="sv-SE" dirty="0" smtClean="0"/>
              <a:t>, </a:t>
            </a:r>
            <a:r>
              <a:rPr lang="sv-SE" dirty="0" err="1" smtClean="0"/>
              <a:t>but</a:t>
            </a:r>
            <a:r>
              <a:rPr lang="sv-SE" dirty="0" smtClean="0"/>
              <a:t> </a:t>
            </a:r>
            <a:r>
              <a:rPr lang="sv-SE" dirty="0" err="1" smtClean="0"/>
              <a:t>you</a:t>
            </a:r>
            <a:r>
              <a:rPr lang="sv-SE" dirty="0" smtClean="0"/>
              <a:t> </a:t>
            </a:r>
            <a:r>
              <a:rPr lang="sv-SE" dirty="0" err="1" smtClean="0"/>
              <a:t>have</a:t>
            </a:r>
            <a:r>
              <a:rPr lang="sv-SE" dirty="0" smtClean="0"/>
              <a:t> the </a:t>
            </a:r>
            <a:r>
              <a:rPr lang="sv-SE" dirty="0" err="1" smtClean="0"/>
              <a:t>database</a:t>
            </a:r>
            <a:endParaRPr lang="sv-SE" dirty="0" smtClean="0"/>
          </a:p>
          <a:p>
            <a:pPr fontAlgn="base"/>
            <a:r>
              <a:rPr lang="sv-SE" dirty="0" smtClean="0"/>
              <a:t>Gives </a:t>
            </a:r>
            <a:r>
              <a:rPr lang="sv-SE" dirty="0" err="1" smtClean="0"/>
              <a:t>you</a:t>
            </a:r>
            <a:r>
              <a:rPr lang="sv-SE" dirty="0" smtClean="0"/>
              <a:t> </a:t>
            </a:r>
            <a:r>
              <a:rPr lang="sv-SE" dirty="0" err="1" smtClean="0"/>
              <a:t>concatenation</a:t>
            </a:r>
            <a:r>
              <a:rPr lang="sv-SE" dirty="0" smtClean="0"/>
              <a:t> + </a:t>
            </a:r>
            <a:r>
              <a:rPr lang="sv-SE" dirty="0" err="1" smtClean="0"/>
              <a:t>minification</a:t>
            </a:r>
            <a:r>
              <a:rPr lang="sv-SE" dirty="0" smtClean="0"/>
              <a:t> + hot </a:t>
            </a:r>
            <a:r>
              <a:rPr lang="sv-SE" dirty="0" err="1" smtClean="0"/>
              <a:t>deploy</a:t>
            </a:r>
            <a:r>
              <a:rPr lang="sv-SE" dirty="0" smtClean="0"/>
              <a:t> </a:t>
            </a:r>
            <a:r>
              <a:rPr lang="sv-SE" dirty="0" err="1" smtClean="0"/>
              <a:t>out</a:t>
            </a:r>
            <a:r>
              <a:rPr lang="sv-SE" dirty="0" smtClean="0"/>
              <a:t> </a:t>
            </a:r>
            <a:r>
              <a:rPr lang="sv-SE" dirty="0" err="1" smtClean="0"/>
              <a:t>of</a:t>
            </a:r>
            <a:r>
              <a:rPr lang="sv-SE" dirty="0" smtClean="0"/>
              <a:t> the box + source </a:t>
            </a:r>
            <a:r>
              <a:rPr lang="sv-SE" dirty="0" err="1" smtClean="0"/>
              <a:t>maps</a:t>
            </a:r>
            <a:endParaRPr lang="sv-SE" dirty="0"/>
          </a:p>
          <a:p>
            <a:endParaRPr lang="sv-SE" dirty="0"/>
          </a:p>
        </p:txBody>
      </p:sp>
      <p:sp>
        <p:nvSpPr>
          <p:cNvPr id="4" name="Rectangle 3"/>
          <p:cNvSpPr/>
          <p:nvPr/>
        </p:nvSpPr>
        <p:spPr>
          <a:xfrm>
            <a:off x="7273636" y="1039091"/>
            <a:ext cx="2473037" cy="9871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smtClean="0"/>
              <a:t>Web</a:t>
            </a:r>
            <a:endParaRPr lang="sv-SE" dirty="0"/>
          </a:p>
        </p:txBody>
      </p:sp>
      <p:sp>
        <p:nvSpPr>
          <p:cNvPr id="5" name="Rectangle 4"/>
          <p:cNvSpPr/>
          <p:nvPr/>
        </p:nvSpPr>
        <p:spPr>
          <a:xfrm>
            <a:off x="7273636" y="2178916"/>
            <a:ext cx="2473037" cy="5212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smtClean="0"/>
              <a:t>Mini mongo</a:t>
            </a:r>
            <a:endParaRPr lang="sv-SE" dirty="0"/>
          </a:p>
        </p:txBody>
      </p:sp>
      <p:sp>
        <p:nvSpPr>
          <p:cNvPr id="6" name="Rectangle 5"/>
          <p:cNvSpPr/>
          <p:nvPr/>
        </p:nvSpPr>
        <p:spPr>
          <a:xfrm>
            <a:off x="7273635" y="2947050"/>
            <a:ext cx="2473037" cy="5212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 smtClean="0"/>
              <a:t>NodeJs</a:t>
            </a:r>
            <a:endParaRPr lang="sv-SE" dirty="0"/>
          </a:p>
        </p:txBody>
      </p:sp>
      <p:sp>
        <p:nvSpPr>
          <p:cNvPr id="7" name="Rectangle 6"/>
          <p:cNvSpPr/>
          <p:nvPr/>
        </p:nvSpPr>
        <p:spPr>
          <a:xfrm>
            <a:off x="7273635" y="3656662"/>
            <a:ext cx="2473037" cy="5212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 smtClean="0"/>
              <a:t>MongoDb</a:t>
            </a:r>
            <a:endParaRPr lang="sv-SE" dirty="0"/>
          </a:p>
        </p:txBody>
      </p:sp>
      <p:sp>
        <p:nvSpPr>
          <p:cNvPr id="8" name="Rectangle 7"/>
          <p:cNvSpPr/>
          <p:nvPr/>
        </p:nvSpPr>
        <p:spPr>
          <a:xfrm>
            <a:off x="9923317" y="1011382"/>
            <a:ext cx="1808019" cy="31665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smtClean="0"/>
              <a:t>DDP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411545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Get </a:t>
            </a:r>
            <a:r>
              <a:rPr lang="sv-SE" dirty="0" err="1" smtClean="0"/>
              <a:t>started</a:t>
            </a:r>
            <a:endParaRPr lang="sv-S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400550" cy="4351338"/>
          </a:xfrm>
        </p:spPr>
        <p:txBody>
          <a:bodyPr/>
          <a:lstStyle/>
          <a:p>
            <a:r>
              <a:rPr lang="sv-SE" dirty="0" err="1" smtClean="0"/>
              <a:t>Install</a:t>
            </a:r>
            <a:endParaRPr lang="sv-SE" dirty="0" smtClean="0"/>
          </a:p>
          <a:p>
            <a:r>
              <a:rPr lang="sv-SE" dirty="0" err="1" smtClean="0"/>
              <a:t>Create</a:t>
            </a:r>
            <a:r>
              <a:rPr lang="sv-SE" dirty="0" smtClean="0"/>
              <a:t> </a:t>
            </a:r>
            <a:r>
              <a:rPr lang="sv-SE" dirty="0" err="1"/>
              <a:t>your</a:t>
            </a:r>
            <a:r>
              <a:rPr lang="sv-SE" dirty="0"/>
              <a:t> </a:t>
            </a:r>
            <a:r>
              <a:rPr lang="sv-SE" dirty="0" err="1"/>
              <a:t>app</a:t>
            </a:r>
            <a:r>
              <a:rPr lang="sv-SE" dirty="0"/>
              <a:t>	</a:t>
            </a:r>
          </a:p>
          <a:p>
            <a:pPr lvl="1"/>
            <a:r>
              <a:rPr lang="sv-SE" dirty="0" smtClean="0"/>
              <a:t>meteor </a:t>
            </a:r>
            <a:r>
              <a:rPr lang="sv-SE" dirty="0" err="1" smtClean="0"/>
              <a:t>create</a:t>
            </a:r>
            <a:r>
              <a:rPr lang="sv-SE" dirty="0" smtClean="0"/>
              <a:t>  &lt;</a:t>
            </a:r>
            <a:r>
              <a:rPr lang="sv-SE" dirty="0" err="1" smtClean="0"/>
              <a:t>name</a:t>
            </a:r>
            <a:r>
              <a:rPr lang="sv-SE" dirty="0" smtClean="0"/>
              <a:t>&gt;</a:t>
            </a:r>
          </a:p>
          <a:p>
            <a:pPr lvl="2"/>
            <a:r>
              <a:rPr lang="sv-SE" dirty="0" smtClean="0"/>
              <a:t>&lt;</a:t>
            </a:r>
            <a:r>
              <a:rPr lang="sv-SE" dirty="0" err="1" smtClean="0"/>
              <a:t>name</a:t>
            </a:r>
            <a:r>
              <a:rPr lang="sv-SE" dirty="0" smtClean="0"/>
              <a:t>&gt;.</a:t>
            </a:r>
            <a:r>
              <a:rPr lang="sv-SE" dirty="0" err="1" smtClean="0"/>
              <a:t>js</a:t>
            </a:r>
            <a:endParaRPr lang="sv-SE" dirty="0" smtClean="0"/>
          </a:p>
          <a:p>
            <a:pPr lvl="2"/>
            <a:r>
              <a:rPr lang="sv-SE" dirty="0" smtClean="0"/>
              <a:t>&lt;</a:t>
            </a:r>
            <a:r>
              <a:rPr lang="sv-SE" dirty="0" err="1" smtClean="0"/>
              <a:t>name</a:t>
            </a:r>
            <a:r>
              <a:rPr lang="sv-SE" dirty="0" smtClean="0"/>
              <a:t>&gt;.html</a:t>
            </a:r>
          </a:p>
          <a:p>
            <a:pPr lvl="2"/>
            <a:r>
              <a:rPr lang="sv-SE" dirty="0" smtClean="0"/>
              <a:t>&lt;</a:t>
            </a:r>
            <a:r>
              <a:rPr lang="sv-SE" dirty="0" err="1" smtClean="0"/>
              <a:t>name</a:t>
            </a:r>
            <a:r>
              <a:rPr lang="sv-SE" dirty="0" smtClean="0"/>
              <a:t>&gt;.</a:t>
            </a:r>
            <a:r>
              <a:rPr lang="sv-SE" dirty="0" err="1" smtClean="0"/>
              <a:t>css</a:t>
            </a:r>
            <a:endParaRPr lang="sv-SE" dirty="0" smtClean="0"/>
          </a:p>
          <a:p>
            <a:pPr lvl="1"/>
            <a:r>
              <a:rPr lang="sv-SE" dirty="0"/>
              <a:t>m</a:t>
            </a:r>
            <a:r>
              <a:rPr lang="sv-SE" dirty="0" smtClean="0"/>
              <a:t>eteor //  to </a:t>
            </a:r>
            <a:r>
              <a:rPr lang="sv-SE" dirty="0" err="1" smtClean="0"/>
              <a:t>run</a:t>
            </a:r>
            <a:r>
              <a:rPr lang="sv-SE" dirty="0" smtClean="0"/>
              <a:t> it</a:t>
            </a:r>
          </a:p>
          <a:p>
            <a:endParaRPr lang="sv-SE" dirty="0"/>
          </a:p>
        </p:txBody>
      </p:sp>
      <p:sp>
        <p:nvSpPr>
          <p:cNvPr id="4" name="Rectangle 3"/>
          <p:cNvSpPr/>
          <p:nvPr/>
        </p:nvSpPr>
        <p:spPr>
          <a:xfrm>
            <a:off x="3630393" y="1825625"/>
            <a:ext cx="32167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dirty="0"/>
              <a:t>https://www.meteor.com/install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148945" y="2961409"/>
            <a:ext cx="1896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err="1" smtClean="0"/>
              <a:t>Scaffolds</a:t>
            </a:r>
            <a:r>
              <a:rPr lang="sv-SE" dirty="0" smtClean="0"/>
              <a:t> a </a:t>
            </a:r>
            <a:r>
              <a:rPr lang="sv-SE" dirty="0" err="1" smtClean="0"/>
              <a:t>project</a:t>
            </a:r>
            <a:endParaRPr lang="sv-SE" dirty="0"/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4114800" y="3127664"/>
            <a:ext cx="2930236" cy="2030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3630393" y="3330741"/>
            <a:ext cx="3414643" cy="3684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3630393" y="3574473"/>
            <a:ext cx="3216714" cy="4156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4827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 smtClean="0"/>
              <a:t>App</a:t>
            </a:r>
            <a:r>
              <a:rPr lang="sv-SE" dirty="0" smtClean="0"/>
              <a:t> -</a:t>
            </a:r>
            <a:r>
              <a:rPr lang="sv-SE" dirty="0" err="1" smtClean="0"/>
              <a:t>breakdown</a:t>
            </a:r>
            <a:endParaRPr lang="sv-SE" dirty="0"/>
          </a:p>
        </p:txBody>
      </p:sp>
      <p:sp>
        <p:nvSpPr>
          <p:cNvPr id="4" name="Rectangle 3"/>
          <p:cNvSpPr/>
          <p:nvPr/>
        </p:nvSpPr>
        <p:spPr>
          <a:xfrm>
            <a:off x="838200" y="1552992"/>
            <a:ext cx="510540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v-SE" sz="12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sv-SE" sz="1200" dirty="0" err="1" smtClean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head</a:t>
            </a:r>
            <a:r>
              <a:rPr lang="sv-SE" sz="12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sv-SE" sz="12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sv-SE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sv-SE" sz="12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sv-SE" sz="1200" dirty="0" err="1" smtClean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title</a:t>
            </a:r>
            <a:r>
              <a:rPr lang="sv-SE" sz="12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r>
              <a:rPr lang="sv-SE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Simple</a:t>
            </a:r>
            <a:r>
              <a:rPr lang="sv-SE" sz="12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sv-SE" sz="1200" dirty="0" err="1" smtClean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title</a:t>
            </a:r>
            <a:r>
              <a:rPr lang="sv-SE" sz="12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sv-SE" sz="12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sv-SE" sz="12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sv-SE" sz="1200" dirty="0" err="1" smtClean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head</a:t>
            </a:r>
            <a:r>
              <a:rPr lang="sv-SE" sz="12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sv-SE" sz="12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sv-SE" sz="12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sv-SE" sz="12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sv-SE" sz="1200" dirty="0" err="1" smtClean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body</a:t>
            </a:r>
            <a:r>
              <a:rPr lang="sv-SE" sz="12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sv-SE" sz="12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sv-SE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sv-SE" sz="12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sv-SE" sz="1200" dirty="0" smtClean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h1</a:t>
            </a:r>
            <a:r>
              <a:rPr lang="sv-SE" sz="12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r>
              <a:rPr lang="sv-SE" sz="12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Welcome</a:t>
            </a:r>
            <a:r>
              <a:rPr lang="sv-SE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to Meteor!</a:t>
            </a:r>
            <a:r>
              <a:rPr lang="sv-SE" sz="12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sv-SE" sz="1200" dirty="0" smtClean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h1</a:t>
            </a:r>
            <a:r>
              <a:rPr lang="sv-SE" sz="12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sv-SE" sz="12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sv-SE" sz="12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sv-SE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sv-SE" sz="1200" b="1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{{</a:t>
            </a:r>
            <a:r>
              <a:rPr lang="sv-SE" sz="1200" b="1" dirty="0" smtClean="0">
                <a:solidFill>
                  <a:srgbClr val="0064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r>
              <a:rPr lang="sv-SE" sz="1200" b="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sv-SE" sz="1200" b="0" dirty="0" smtClean="0">
                <a:solidFill>
                  <a:srgbClr val="8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hello</a:t>
            </a:r>
            <a:r>
              <a:rPr lang="sv-SE" sz="1200" b="1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}}</a:t>
            </a:r>
            <a:endParaRPr lang="sv-SE" sz="1200" b="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sv-SE" sz="1200" b="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sv-SE" sz="1200" b="0" dirty="0" err="1" smtClean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body</a:t>
            </a:r>
            <a:r>
              <a:rPr lang="sv-SE" sz="1200" b="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sv-SE" sz="1200" b="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sv-SE" sz="1200" b="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sv-SE" sz="1200" b="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sv-SE" sz="1200" b="0" dirty="0" smtClean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sv-SE" sz="1200" b="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sv-SE" sz="1200" b="0" dirty="0" err="1" smtClean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name</a:t>
            </a:r>
            <a:r>
              <a:rPr lang="sv-SE" sz="1200" b="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="hello"&gt;</a:t>
            </a:r>
            <a:endParaRPr lang="sv-SE" sz="1200" b="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sv-SE" sz="1200" b="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sv-SE" sz="1200" b="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sv-SE" sz="1200" b="0" dirty="0" err="1" smtClean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button</a:t>
            </a:r>
            <a:r>
              <a:rPr lang="sv-SE" sz="1200" b="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r>
              <a:rPr lang="sv-SE" sz="1200" b="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Click</a:t>
            </a:r>
            <a:r>
              <a:rPr lang="sv-SE" sz="1200" b="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sv-SE" sz="1200" b="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Me</a:t>
            </a:r>
            <a:r>
              <a:rPr lang="sv-SE" sz="1200" b="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sv-SE" sz="1200" b="0" dirty="0" err="1" smtClean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button</a:t>
            </a:r>
            <a:r>
              <a:rPr lang="sv-SE" sz="1200" b="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sv-SE" sz="1200" b="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200" b="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1200" b="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200" b="0" dirty="0" smtClean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</a:t>
            </a:r>
            <a:r>
              <a:rPr lang="en-US" sz="1200" b="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r>
              <a:rPr lang="en-US" sz="1200" b="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You've pressed the button </a:t>
            </a:r>
            <a:r>
              <a:rPr lang="en-US" sz="1200" b="1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{{</a:t>
            </a:r>
            <a:r>
              <a:rPr lang="en-US" sz="1200" b="0" dirty="0" smtClean="0">
                <a:solidFill>
                  <a:srgbClr val="8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counter</a:t>
            </a:r>
            <a:r>
              <a:rPr lang="en-US" sz="1200" b="1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}}</a:t>
            </a:r>
            <a:r>
              <a:rPr lang="en-US" sz="1200" b="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times.</a:t>
            </a:r>
            <a:r>
              <a:rPr lang="en-US" sz="1200" b="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sz="1200" b="0" dirty="0" smtClean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</a:t>
            </a:r>
            <a:r>
              <a:rPr lang="en-US" sz="1200" b="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1200" b="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sv-SE" sz="1200" b="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sv-SE" sz="1200" b="0" dirty="0" smtClean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sv-SE" sz="1200" b="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sv-SE" sz="1200" b="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343650" y="1514098"/>
            <a:ext cx="6096000" cy="433965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sv-SE" sz="1200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sv-SE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sv-SE" sz="12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Meteor.</a:t>
            </a:r>
            <a:r>
              <a:rPr lang="sv-SE" sz="1200" b="1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isClient</a:t>
            </a:r>
            <a:r>
              <a:rPr lang="sv-SE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</a:p>
          <a:p>
            <a:r>
              <a:rPr lang="sv-SE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sv-SE" sz="1200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</a:t>
            </a:r>
            <a:r>
              <a:rPr lang="sv-SE" sz="1200" dirty="0" err="1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counter</a:t>
            </a:r>
            <a:r>
              <a:rPr lang="sv-SE" sz="1200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starts at 0</a:t>
            </a:r>
            <a:endParaRPr lang="sv-SE" sz="12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sv-SE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sv-SE" sz="12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Session.setDefault</a:t>
            </a:r>
            <a:r>
              <a:rPr lang="sv-SE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sv-SE" sz="1200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</a:t>
            </a:r>
            <a:r>
              <a:rPr lang="sv-SE" sz="1200" dirty="0" err="1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counter</a:t>
            </a:r>
            <a:r>
              <a:rPr lang="sv-SE" sz="1200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</a:t>
            </a:r>
            <a:r>
              <a:rPr lang="sv-SE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0);</a:t>
            </a:r>
          </a:p>
          <a:p>
            <a:endParaRPr lang="sv-SE" sz="12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sv-SE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sv-SE" sz="12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Template.hello.</a:t>
            </a:r>
            <a:r>
              <a:rPr lang="sv-SE" sz="1200" b="1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helpers</a:t>
            </a:r>
            <a:r>
              <a:rPr lang="sv-SE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({</a:t>
            </a:r>
          </a:p>
          <a:p>
            <a:r>
              <a:rPr lang="sv-SE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sv-SE" sz="12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counter</a:t>
            </a:r>
            <a:r>
              <a:rPr lang="sv-SE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 </a:t>
            </a:r>
            <a:r>
              <a:rPr lang="sv-SE" sz="1200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function</a:t>
            </a:r>
            <a:r>
              <a:rPr lang="sv-SE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() {</a:t>
            </a:r>
          </a:p>
          <a:p>
            <a:r>
              <a:rPr lang="sv-SE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</a:t>
            </a:r>
            <a:r>
              <a:rPr lang="sv-SE" sz="1200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sv-SE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sv-SE" sz="12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Session.get</a:t>
            </a:r>
            <a:r>
              <a:rPr lang="sv-SE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sv-SE" sz="1200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</a:t>
            </a:r>
            <a:r>
              <a:rPr lang="sv-SE" sz="1200" dirty="0" err="1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counter</a:t>
            </a:r>
            <a:r>
              <a:rPr lang="sv-SE" sz="1200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</a:t>
            </a:r>
            <a:r>
              <a:rPr lang="sv-SE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sv-SE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}</a:t>
            </a:r>
          </a:p>
          <a:p>
            <a:r>
              <a:rPr lang="sv-SE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});</a:t>
            </a:r>
          </a:p>
          <a:p>
            <a:endParaRPr lang="sv-SE" sz="12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sv-SE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sv-SE" sz="12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Template.hello.</a:t>
            </a:r>
            <a:r>
              <a:rPr lang="sv-SE" sz="1200" b="1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events</a:t>
            </a:r>
            <a:r>
              <a:rPr lang="sv-SE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({</a:t>
            </a:r>
          </a:p>
          <a:p>
            <a:r>
              <a:rPr lang="sv-SE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sv-SE" sz="1200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</a:t>
            </a:r>
            <a:r>
              <a:rPr lang="sv-SE" sz="1200" dirty="0" err="1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click</a:t>
            </a:r>
            <a:r>
              <a:rPr lang="sv-SE" sz="1200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sv-SE" sz="1200" dirty="0" err="1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button</a:t>
            </a:r>
            <a:r>
              <a:rPr lang="sv-SE" sz="1200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</a:t>
            </a:r>
            <a:r>
              <a:rPr lang="sv-SE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 </a:t>
            </a:r>
            <a:r>
              <a:rPr lang="sv-SE" sz="1200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function</a:t>
            </a:r>
            <a:r>
              <a:rPr lang="sv-SE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() {</a:t>
            </a:r>
          </a:p>
          <a:p>
            <a:r>
              <a:rPr lang="en-US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</a:t>
            </a:r>
            <a:r>
              <a:rPr lang="en-US" sz="1200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increment the counter when button is clicked</a:t>
            </a:r>
            <a:endParaRPr lang="en-US" sz="12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</a:t>
            </a:r>
            <a:r>
              <a:rPr lang="en-US" sz="12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Session.set</a:t>
            </a:r>
            <a:r>
              <a:rPr lang="en-US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200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'counter'</a:t>
            </a:r>
            <a:r>
              <a:rPr lang="en-US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12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Session.get</a:t>
            </a:r>
            <a:r>
              <a:rPr lang="en-US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200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'counter'</a:t>
            </a:r>
            <a:r>
              <a:rPr lang="en-US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+ 1);</a:t>
            </a:r>
          </a:p>
          <a:p>
            <a:r>
              <a:rPr lang="sv-SE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}</a:t>
            </a:r>
          </a:p>
          <a:p>
            <a:r>
              <a:rPr lang="sv-SE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});</a:t>
            </a:r>
          </a:p>
          <a:p>
            <a:r>
              <a:rPr lang="sv-SE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endParaRPr lang="sv-SE" sz="12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sv-SE" sz="1200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sv-SE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sv-SE" sz="12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Meteor.</a:t>
            </a:r>
            <a:r>
              <a:rPr lang="sv-SE" sz="1200" b="1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isServer</a:t>
            </a:r>
            <a:r>
              <a:rPr lang="sv-SE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</a:p>
          <a:p>
            <a:r>
              <a:rPr lang="sv-SE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sv-SE" sz="12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Meteor.startup</a:t>
            </a:r>
            <a:r>
              <a:rPr lang="sv-SE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sv-SE" sz="1200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function</a:t>
            </a:r>
            <a:r>
              <a:rPr lang="sv-SE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() {</a:t>
            </a:r>
          </a:p>
          <a:p>
            <a:r>
              <a:rPr lang="en-US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sz="1200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code to run on server at startup</a:t>
            </a:r>
            <a:endParaRPr lang="en-US" sz="12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sv-SE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});</a:t>
            </a:r>
          </a:p>
          <a:p>
            <a:r>
              <a:rPr lang="sv-SE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Rectangle 5"/>
          <p:cNvSpPr/>
          <p:nvPr/>
        </p:nvSpPr>
        <p:spPr>
          <a:xfrm>
            <a:off x="1693718" y="3377046"/>
            <a:ext cx="1257300" cy="25977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7" name="Rectangle 6"/>
          <p:cNvSpPr/>
          <p:nvPr/>
        </p:nvSpPr>
        <p:spPr>
          <a:xfrm>
            <a:off x="1191491" y="2830781"/>
            <a:ext cx="1257300" cy="27610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8" name="TextBox 7"/>
          <p:cNvSpPr txBox="1"/>
          <p:nvPr/>
        </p:nvSpPr>
        <p:spPr>
          <a:xfrm>
            <a:off x="3190239" y="3314591"/>
            <a:ext cx="801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err="1" smtClean="0"/>
              <a:t>Define</a:t>
            </a:r>
            <a:endParaRPr lang="sv-SE" dirty="0"/>
          </a:p>
        </p:txBody>
      </p:sp>
      <p:sp>
        <p:nvSpPr>
          <p:cNvPr id="9" name="TextBox 8"/>
          <p:cNvSpPr txBox="1"/>
          <p:nvPr/>
        </p:nvSpPr>
        <p:spPr>
          <a:xfrm>
            <a:off x="2547947" y="2766319"/>
            <a:ext cx="2887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err="1" smtClean="0"/>
              <a:t>Where</a:t>
            </a:r>
            <a:r>
              <a:rPr lang="sv-SE" dirty="0" smtClean="0"/>
              <a:t> to </a:t>
            </a:r>
            <a:r>
              <a:rPr lang="sv-SE" dirty="0" err="1" smtClean="0"/>
              <a:t>place</a:t>
            </a:r>
            <a:r>
              <a:rPr lang="sv-SE" dirty="0" smtClean="0"/>
              <a:t> it in the </a:t>
            </a:r>
            <a:r>
              <a:rPr lang="sv-SE" dirty="0" err="1" smtClean="0"/>
              <a:t>view</a:t>
            </a:r>
            <a:endParaRPr lang="sv-SE" dirty="0"/>
          </a:p>
        </p:txBody>
      </p:sp>
      <p:sp>
        <p:nvSpPr>
          <p:cNvPr id="10" name="TextBox 9"/>
          <p:cNvSpPr txBox="1"/>
          <p:nvPr/>
        </p:nvSpPr>
        <p:spPr>
          <a:xfrm>
            <a:off x="10751781" y="1321356"/>
            <a:ext cx="1002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/>
              <a:t>The data</a:t>
            </a:r>
            <a:endParaRPr lang="sv-SE" dirty="0"/>
          </a:p>
        </p:txBody>
      </p:sp>
      <p:sp>
        <p:nvSpPr>
          <p:cNvPr id="11" name="TextBox 10"/>
          <p:cNvSpPr txBox="1"/>
          <p:nvPr/>
        </p:nvSpPr>
        <p:spPr>
          <a:xfrm>
            <a:off x="9989730" y="2839661"/>
            <a:ext cx="2202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err="1" smtClean="0"/>
              <a:t>Responding</a:t>
            </a:r>
            <a:r>
              <a:rPr lang="sv-SE" dirty="0" smtClean="0"/>
              <a:t> to events</a:t>
            </a:r>
            <a:endParaRPr lang="sv-SE" dirty="0"/>
          </a:p>
        </p:txBody>
      </p:sp>
      <p:sp>
        <p:nvSpPr>
          <p:cNvPr id="12" name="TextBox 11"/>
          <p:cNvSpPr txBox="1"/>
          <p:nvPr/>
        </p:nvSpPr>
        <p:spPr>
          <a:xfrm>
            <a:off x="2681873" y="4316146"/>
            <a:ext cx="32617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err="1" smtClean="0"/>
              <a:t>Showing</a:t>
            </a:r>
            <a:r>
              <a:rPr lang="sv-SE" dirty="0" smtClean="0"/>
              <a:t> the data from ”</a:t>
            </a:r>
            <a:r>
              <a:rPr lang="sv-SE" dirty="0" err="1" smtClean="0"/>
              <a:t>helpers</a:t>
            </a:r>
            <a:r>
              <a:rPr lang="sv-SE" dirty="0" smtClean="0"/>
              <a:t>”</a:t>
            </a:r>
            <a:endParaRPr lang="sv-SE" dirty="0"/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3991611" y="3954088"/>
            <a:ext cx="120799" cy="3620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7460673" y="2225738"/>
            <a:ext cx="1717964" cy="27610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5" name="Rectangle 14"/>
          <p:cNvSpPr/>
          <p:nvPr/>
        </p:nvSpPr>
        <p:spPr>
          <a:xfrm>
            <a:off x="7460673" y="3322013"/>
            <a:ext cx="1735282" cy="27610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cxnSp>
        <p:nvCxnSpPr>
          <p:cNvPr id="16" name="Straight Arrow Connector 15"/>
          <p:cNvCxnSpPr/>
          <p:nvPr/>
        </p:nvCxnSpPr>
        <p:spPr>
          <a:xfrm flipH="1">
            <a:off x="9391650" y="1552992"/>
            <a:ext cx="1207077" cy="7686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9391650" y="3314591"/>
            <a:ext cx="500495" cy="624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7060623" y="3545872"/>
            <a:ext cx="1735282" cy="27610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cxnSp>
        <p:nvCxnSpPr>
          <p:cNvPr id="21" name="Straight Arrow Connector 20"/>
          <p:cNvCxnSpPr/>
          <p:nvPr/>
        </p:nvCxnSpPr>
        <p:spPr>
          <a:xfrm flipV="1">
            <a:off x="4360389" y="3875809"/>
            <a:ext cx="2518393" cy="21706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190239" y="6120245"/>
            <a:ext cx="2395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/>
              <a:t>&lt;</a:t>
            </a:r>
            <a:r>
              <a:rPr lang="sv-SE" dirty="0" err="1" smtClean="0"/>
              <a:t>eventtype</a:t>
            </a:r>
            <a:r>
              <a:rPr lang="sv-SE" dirty="0" smtClean="0"/>
              <a:t>&gt;.&lt;</a:t>
            </a:r>
            <a:r>
              <a:rPr lang="sv-SE" dirty="0" err="1" smtClean="0"/>
              <a:t>selector</a:t>
            </a:r>
            <a:r>
              <a:rPr lang="sv-SE" dirty="0" smtClean="0"/>
              <a:t>&gt;</a:t>
            </a:r>
            <a:endParaRPr lang="sv-SE" dirty="0"/>
          </a:p>
        </p:txBody>
      </p:sp>
      <p:cxnSp>
        <p:nvCxnSpPr>
          <p:cNvPr id="24" name="Straight Arrow Connector 23"/>
          <p:cNvCxnSpPr/>
          <p:nvPr/>
        </p:nvCxnSpPr>
        <p:spPr>
          <a:xfrm flipV="1">
            <a:off x="4312736" y="2628900"/>
            <a:ext cx="2659564" cy="10550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6809768" y="6025652"/>
            <a:ext cx="34950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800" dirty="0" err="1" smtClean="0"/>
              <a:t>What</a:t>
            </a:r>
            <a:r>
              <a:rPr lang="sv-SE" sz="2800" dirty="0" smtClean="0"/>
              <a:t> </a:t>
            </a:r>
            <a:r>
              <a:rPr lang="sv-SE" sz="2800" dirty="0" err="1" smtClean="0"/>
              <a:t>about</a:t>
            </a:r>
            <a:r>
              <a:rPr lang="sv-SE" sz="2800" dirty="0" smtClean="0"/>
              <a:t> </a:t>
            </a:r>
            <a:r>
              <a:rPr lang="sv-SE" sz="2800" dirty="0" err="1" smtClean="0"/>
              <a:t>database</a:t>
            </a:r>
            <a:r>
              <a:rPr lang="sv-SE" sz="28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58880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 smtClean="0"/>
              <a:t>App</a:t>
            </a:r>
            <a:r>
              <a:rPr lang="sv-SE" dirty="0" smtClean="0"/>
              <a:t> </a:t>
            </a:r>
            <a:r>
              <a:rPr lang="sv-SE" dirty="0" err="1" smtClean="0"/>
              <a:t>with</a:t>
            </a:r>
            <a:r>
              <a:rPr lang="sv-SE" dirty="0" smtClean="0"/>
              <a:t> </a:t>
            </a:r>
            <a:r>
              <a:rPr lang="sv-SE" dirty="0" err="1" smtClean="0"/>
              <a:t>database</a:t>
            </a:r>
            <a:endParaRPr lang="sv-SE" dirty="0"/>
          </a:p>
        </p:txBody>
      </p:sp>
      <p:sp>
        <p:nvSpPr>
          <p:cNvPr id="4" name="Rectangle 3"/>
          <p:cNvSpPr/>
          <p:nvPr/>
        </p:nvSpPr>
        <p:spPr>
          <a:xfrm>
            <a:off x="710046" y="1495934"/>
            <a:ext cx="6096000" cy="304698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sv-SE" sz="12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sv-SE" sz="1200" dirty="0" smtClean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sv-SE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sv-SE" sz="1200" dirty="0" err="1" smtClean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name</a:t>
            </a:r>
            <a:r>
              <a:rPr lang="sv-SE" sz="12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="</a:t>
            </a:r>
            <a:r>
              <a:rPr lang="sv-SE" sz="1200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products</a:t>
            </a:r>
            <a:r>
              <a:rPr lang="sv-SE" sz="12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"&gt;</a:t>
            </a:r>
            <a:endParaRPr lang="sv-SE" sz="12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12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200" dirty="0" smtClean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</a:t>
            </a:r>
            <a:r>
              <a:rPr lang="en-US" sz="12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r>
              <a:rPr lang="en-US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Let's create a product here</a:t>
            </a:r>
            <a:r>
              <a:rPr lang="en-US" sz="12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sz="1200" dirty="0" smtClean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</a:t>
            </a:r>
            <a:r>
              <a:rPr lang="en-US" sz="12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12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sv-SE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sv-SE" sz="12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sv-SE" sz="1200" dirty="0" smtClean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form</a:t>
            </a:r>
            <a:r>
              <a:rPr lang="sv-SE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sv-SE" sz="1200" dirty="0" err="1" smtClean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class</a:t>
            </a:r>
            <a:r>
              <a:rPr lang="sv-SE" sz="12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="</a:t>
            </a:r>
            <a:r>
              <a:rPr lang="sv-SE" sz="1200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products</a:t>
            </a:r>
            <a:r>
              <a:rPr lang="sv-SE" sz="12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-form"&gt;</a:t>
            </a:r>
            <a:endParaRPr lang="sv-SE" sz="12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sz="12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200" dirty="0" smtClean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input</a:t>
            </a:r>
            <a:r>
              <a:rPr lang="en-US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dirty="0" smtClean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name</a:t>
            </a:r>
            <a:r>
              <a:rPr lang="en-US" sz="12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="name"</a:t>
            </a:r>
            <a:r>
              <a:rPr lang="en-US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dirty="0" smtClean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id</a:t>
            </a:r>
            <a:r>
              <a:rPr lang="en-US" sz="12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="name"</a:t>
            </a:r>
            <a:r>
              <a:rPr lang="en-US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dirty="0" smtClean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placeholder</a:t>
            </a:r>
            <a:r>
              <a:rPr lang="en-US" sz="12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="product name"</a:t>
            </a:r>
            <a:r>
              <a:rPr lang="en-US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/&gt;</a:t>
            </a:r>
            <a:endParaRPr lang="en-US" sz="12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sv-SE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sv-SE" sz="12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sv-SE" sz="1200" dirty="0" smtClean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</a:t>
            </a:r>
            <a:r>
              <a:rPr lang="sv-SE" sz="12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sv-SE" sz="12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sv-SE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</a:t>
            </a:r>
            <a:r>
              <a:rPr lang="sv-SE" sz="12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sv-SE" sz="1200" dirty="0" err="1" smtClean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button</a:t>
            </a:r>
            <a:r>
              <a:rPr lang="sv-SE" sz="12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r>
              <a:rPr lang="sv-SE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Save</a:t>
            </a:r>
            <a:r>
              <a:rPr lang="sv-SE" sz="12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sv-SE" sz="1200" dirty="0" err="1" smtClean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button</a:t>
            </a:r>
            <a:r>
              <a:rPr lang="sv-SE" sz="12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sv-SE" sz="12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sv-SE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sv-SE" sz="12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sv-SE" sz="1200" dirty="0" smtClean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</a:t>
            </a:r>
            <a:r>
              <a:rPr lang="sv-SE" sz="12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sv-SE" sz="12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sv-SE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sv-SE" sz="12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sv-SE" sz="1200" dirty="0" smtClean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form</a:t>
            </a:r>
            <a:r>
              <a:rPr lang="sv-SE" sz="12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sv-SE" sz="12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sv-SE" sz="12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sv-SE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sv-SE" sz="12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sv-SE" sz="1200" dirty="0" smtClean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h2</a:t>
            </a:r>
            <a:r>
              <a:rPr lang="sv-SE" sz="12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r>
              <a:rPr lang="sv-SE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Products</a:t>
            </a:r>
            <a:r>
              <a:rPr lang="sv-SE" sz="12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sv-SE" sz="1200" dirty="0" smtClean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h2</a:t>
            </a:r>
            <a:r>
              <a:rPr lang="sv-SE" sz="12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sv-SE" sz="12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sv-SE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sv-SE" sz="12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sv-SE" sz="1200" dirty="0" err="1" smtClean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ul</a:t>
            </a:r>
            <a:r>
              <a:rPr lang="sv-SE" sz="12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sv-SE" sz="12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sv-SE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sv-SE" sz="1200" b="1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{{</a:t>
            </a:r>
            <a:r>
              <a:rPr lang="sv-SE" sz="1200" b="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sv-SE" sz="1200" b="1" dirty="0" smtClean="0">
                <a:solidFill>
                  <a:srgbClr val="0064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</a:t>
            </a:r>
            <a:r>
              <a:rPr lang="sv-SE" sz="1200" b="1" dirty="0" err="1" smtClean="0">
                <a:solidFill>
                  <a:srgbClr val="0064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each</a:t>
            </a:r>
            <a:r>
              <a:rPr lang="sv-SE" sz="1200" b="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sv-SE" sz="1200" b="0" dirty="0" err="1" smtClean="0">
                <a:solidFill>
                  <a:srgbClr val="8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products</a:t>
            </a:r>
            <a:r>
              <a:rPr lang="sv-SE" sz="1200" b="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sv-SE" sz="1200" b="1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}}</a:t>
            </a:r>
            <a:endParaRPr lang="sv-SE" sz="1200" b="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sv-SE" sz="1200" b="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sv-SE" sz="1200" b="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sv-SE" sz="1200" b="0" dirty="0" smtClean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li</a:t>
            </a:r>
            <a:r>
              <a:rPr lang="sv-SE" sz="1200" b="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r>
              <a:rPr lang="sv-SE" sz="1200" b="1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{{</a:t>
            </a:r>
            <a:r>
              <a:rPr lang="sv-SE" sz="1200" b="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sv-SE" sz="1200" b="0" dirty="0" err="1" smtClean="0">
                <a:solidFill>
                  <a:srgbClr val="8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title</a:t>
            </a:r>
            <a:r>
              <a:rPr lang="sv-SE" sz="1200" b="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sv-SE" sz="1200" b="1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}}</a:t>
            </a:r>
            <a:r>
              <a:rPr lang="sv-SE" sz="1200" b="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sv-SE" sz="1200" b="1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{{</a:t>
            </a:r>
            <a:r>
              <a:rPr lang="sv-SE" sz="1200" b="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sv-SE" sz="1200" b="0" dirty="0" err="1" smtClean="0">
                <a:solidFill>
                  <a:srgbClr val="8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createdAt</a:t>
            </a:r>
            <a:r>
              <a:rPr lang="sv-SE" sz="1200" b="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sv-SE" sz="1200" b="1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}}</a:t>
            </a:r>
            <a:r>
              <a:rPr lang="sv-SE" sz="1200" b="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sv-SE" sz="1200" b="0" dirty="0" smtClean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li</a:t>
            </a:r>
            <a:r>
              <a:rPr lang="sv-SE" sz="1200" b="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sv-SE" sz="1200" b="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sv-SE" sz="1200" b="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sv-SE" sz="1200" b="1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{{</a:t>
            </a:r>
            <a:r>
              <a:rPr lang="sv-SE" sz="1200" b="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sv-SE" sz="1200" b="1" dirty="0" smtClean="0">
                <a:solidFill>
                  <a:srgbClr val="0064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</a:t>
            </a:r>
            <a:r>
              <a:rPr lang="sv-SE" sz="1200" b="1" dirty="0" err="1" smtClean="0">
                <a:solidFill>
                  <a:srgbClr val="0064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each</a:t>
            </a:r>
            <a:r>
              <a:rPr lang="sv-SE" sz="1200" b="1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}}</a:t>
            </a:r>
            <a:endParaRPr lang="sv-SE" sz="1200" b="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sv-SE" sz="1200" b="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sv-SE" sz="1200" b="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sv-SE" sz="1200" b="0" dirty="0" err="1" smtClean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ul</a:t>
            </a:r>
            <a:r>
              <a:rPr lang="sv-SE" sz="1200" b="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sv-SE" sz="1200" b="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sv-SE" sz="1200" b="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sv-SE" sz="1200" b="0" dirty="0" smtClean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sv-SE" sz="1200" b="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sv-SE" sz="1200" dirty="0"/>
          </a:p>
        </p:txBody>
      </p:sp>
      <p:sp>
        <p:nvSpPr>
          <p:cNvPr id="6" name="Rectangle 5"/>
          <p:cNvSpPr/>
          <p:nvPr/>
        </p:nvSpPr>
        <p:spPr>
          <a:xfrm>
            <a:off x="6414654" y="1177923"/>
            <a:ext cx="6096000" cy="544764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sv-SE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Products = </a:t>
            </a:r>
            <a:r>
              <a:rPr lang="sv-SE" sz="12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new</a:t>
            </a:r>
            <a:r>
              <a:rPr lang="sv-SE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sv-SE" sz="12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Mongo.Collection</a:t>
            </a:r>
            <a:r>
              <a:rPr lang="sv-SE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sv-SE" sz="1200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</a:t>
            </a:r>
            <a:r>
              <a:rPr lang="sv-SE" sz="1200" dirty="0" err="1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products</a:t>
            </a:r>
            <a:r>
              <a:rPr lang="sv-SE" sz="1200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</a:t>
            </a:r>
            <a:r>
              <a:rPr lang="sv-SE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endParaRPr lang="sv-SE" sz="12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sv-SE" sz="1200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sv-SE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sv-SE" sz="12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Meteor.isClient</a:t>
            </a:r>
            <a:r>
              <a:rPr lang="sv-SE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</a:p>
          <a:p>
            <a:r>
              <a:rPr lang="sv-SE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sv-SE" sz="12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Template.products.helpers</a:t>
            </a:r>
            <a:r>
              <a:rPr lang="sv-SE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({</a:t>
            </a:r>
          </a:p>
          <a:p>
            <a:r>
              <a:rPr lang="sv-SE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data: </a:t>
            </a:r>
            <a:r>
              <a:rPr lang="sv-SE" sz="1200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function</a:t>
            </a:r>
            <a:r>
              <a:rPr lang="sv-SE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() {</a:t>
            </a:r>
          </a:p>
          <a:p>
            <a:r>
              <a:rPr lang="sv-SE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</a:t>
            </a:r>
            <a:r>
              <a:rPr lang="sv-SE" sz="1200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sv-SE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sv-SE" sz="1200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sv-SE" sz="1200" dirty="0" err="1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products</a:t>
            </a:r>
            <a:r>
              <a:rPr lang="sv-SE" sz="1200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sv-SE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sv-SE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},</a:t>
            </a:r>
          </a:p>
          <a:p>
            <a:r>
              <a:rPr lang="sv-SE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sv-SE" sz="12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products</a:t>
            </a:r>
            <a:r>
              <a:rPr lang="sv-SE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 </a:t>
            </a:r>
            <a:r>
              <a:rPr lang="sv-SE" sz="1200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function</a:t>
            </a:r>
            <a:r>
              <a:rPr lang="sv-SE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() {</a:t>
            </a:r>
          </a:p>
          <a:p>
            <a:r>
              <a:rPr lang="sv-SE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</a:t>
            </a:r>
            <a:r>
              <a:rPr lang="sv-SE" sz="1200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sv-SE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sv-SE" sz="12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Products.find</a:t>
            </a:r>
            <a:r>
              <a:rPr lang="sv-SE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({}, { sort: { </a:t>
            </a:r>
            <a:r>
              <a:rPr lang="sv-SE" sz="12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createdAt</a:t>
            </a:r>
            <a:r>
              <a:rPr lang="sv-SE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 -1 } });</a:t>
            </a:r>
          </a:p>
          <a:p>
            <a:r>
              <a:rPr lang="sv-SE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}</a:t>
            </a:r>
          </a:p>
          <a:p>
            <a:r>
              <a:rPr lang="sv-SE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});</a:t>
            </a:r>
          </a:p>
          <a:p>
            <a:endParaRPr lang="sv-SE" sz="12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sv-SE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sv-SE" sz="12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Template.products.events</a:t>
            </a:r>
            <a:r>
              <a:rPr lang="sv-SE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({</a:t>
            </a:r>
          </a:p>
          <a:p>
            <a:r>
              <a:rPr lang="sv-SE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sv-SE" sz="1200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</a:t>
            </a:r>
            <a:r>
              <a:rPr lang="sv-SE" sz="1200" dirty="0" err="1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submit</a:t>
            </a:r>
            <a:r>
              <a:rPr lang="sv-SE" sz="1200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.</a:t>
            </a:r>
            <a:r>
              <a:rPr lang="sv-SE" sz="1200" dirty="0" err="1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products</a:t>
            </a:r>
            <a:r>
              <a:rPr lang="sv-SE" sz="1200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-form'</a:t>
            </a:r>
            <a:r>
              <a:rPr lang="sv-SE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 </a:t>
            </a:r>
            <a:r>
              <a:rPr lang="sv-SE" sz="1200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function</a:t>
            </a:r>
            <a:r>
              <a:rPr lang="sv-SE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(event) {</a:t>
            </a:r>
          </a:p>
          <a:p>
            <a:r>
              <a:rPr lang="sv-SE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console.log(</a:t>
            </a:r>
            <a:r>
              <a:rPr lang="sv-SE" sz="1200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'save data'</a:t>
            </a:r>
            <a:r>
              <a:rPr lang="sv-SE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sv-SE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</a:t>
            </a:r>
            <a:r>
              <a:rPr lang="sv-SE" sz="12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event.preventDefault</a:t>
            </a:r>
            <a:r>
              <a:rPr lang="sv-SE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sv-SE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</a:t>
            </a:r>
            <a:r>
              <a:rPr lang="sv-SE" sz="12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var</a:t>
            </a:r>
            <a:r>
              <a:rPr lang="sv-SE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text = </a:t>
            </a:r>
            <a:r>
              <a:rPr lang="sv-SE" sz="12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event.target.name.value</a:t>
            </a:r>
            <a:r>
              <a:rPr lang="sv-SE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endParaRPr lang="sv-SE" sz="12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sv-SE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</a:t>
            </a:r>
            <a:r>
              <a:rPr lang="sv-SE" sz="12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Products.insert</a:t>
            </a:r>
            <a:r>
              <a:rPr lang="sv-SE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({</a:t>
            </a:r>
          </a:p>
          <a:p>
            <a:r>
              <a:rPr lang="sv-SE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</a:t>
            </a:r>
            <a:r>
              <a:rPr lang="sv-SE" sz="12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title</a:t>
            </a:r>
            <a:r>
              <a:rPr lang="sv-SE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 text,</a:t>
            </a:r>
          </a:p>
          <a:p>
            <a:r>
              <a:rPr lang="sv-SE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</a:t>
            </a:r>
            <a:r>
              <a:rPr lang="sv-SE" sz="12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createdAt</a:t>
            </a:r>
            <a:r>
              <a:rPr lang="sv-SE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 </a:t>
            </a:r>
            <a:r>
              <a:rPr lang="sv-SE" sz="12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new</a:t>
            </a:r>
            <a:r>
              <a:rPr lang="sv-SE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Date()</a:t>
            </a:r>
          </a:p>
          <a:p>
            <a:r>
              <a:rPr lang="sv-SE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});</a:t>
            </a:r>
          </a:p>
          <a:p>
            <a:endParaRPr lang="sv-SE" sz="12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sv-SE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</a:t>
            </a:r>
            <a:r>
              <a:rPr lang="sv-SE" sz="12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event.target.name.value</a:t>
            </a:r>
            <a:r>
              <a:rPr lang="sv-SE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sv-SE" sz="1200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''</a:t>
            </a:r>
            <a:r>
              <a:rPr lang="sv-SE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sv-SE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</a:t>
            </a:r>
            <a:r>
              <a:rPr lang="sv-SE" sz="1200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</a:t>
            </a:r>
            <a:r>
              <a:rPr lang="sv-SE" sz="1200" dirty="0" err="1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collect</a:t>
            </a:r>
            <a:r>
              <a:rPr lang="sv-SE" sz="1200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form </a:t>
            </a:r>
            <a:r>
              <a:rPr lang="sv-SE" sz="1200" dirty="0" err="1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values</a:t>
            </a:r>
            <a:endParaRPr lang="sv-SE" sz="12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sv-SE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</a:t>
            </a:r>
            <a:r>
              <a:rPr lang="sv-SE" sz="1200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store in </a:t>
            </a:r>
            <a:r>
              <a:rPr lang="sv-SE" sz="1200" dirty="0" err="1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database</a:t>
            </a:r>
            <a:endParaRPr lang="sv-SE" sz="12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sv-SE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}</a:t>
            </a:r>
          </a:p>
          <a:p>
            <a:r>
              <a:rPr lang="sv-SE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});</a:t>
            </a:r>
          </a:p>
          <a:p>
            <a:r>
              <a:rPr lang="sv-SE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sv-SE" sz="1200" dirty="0"/>
          </a:p>
        </p:txBody>
      </p:sp>
      <p:sp>
        <p:nvSpPr>
          <p:cNvPr id="7" name="TextBox 6"/>
          <p:cNvSpPr txBox="1"/>
          <p:nvPr/>
        </p:nvSpPr>
        <p:spPr>
          <a:xfrm>
            <a:off x="3392945" y="1301650"/>
            <a:ext cx="3043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err="1" smtClean="0"/>
              <a:t>Define</a:t>
            </a:r>
            <a:r>
              <a:rPr lang="sv-SE" dirty="0" smtClean="0"/>
              <a:t> a form </a:t>
            </a:r>
            <a:r>
              <a:rPr lang="sv-SE" dirty="0" err="1" smtClean="0"/>
              <a:t>with</a:t>
            </a:r>
            <a:r>
              <a:rPr lang="sv-SE" dirty="0" smtClean="0"/>
              <a:t> input </a:t>
            </a:r>
            <a:r>
              <a:rPr lang="sv-SE" dirty="0" err="1" smtClean="0"/>
              <a:t>fields</a:t>
            </a:r>
            <a:endParaRPr lang="sv-SE" dirty="0"/>
          </a:p>
        </p:txBody>
      </p:sp>
      <p:sp>
        <p:nvSpPr>
          <p:cNvPr id="8" name="TextBox 7"/>
          <p:cNvSpPr txBox="1"/>
          <p:nvPr/>
        </p:nvSpPr>
        <p:spPr>
          <a:xfrm>
            <a:off x="2130136" y="4717473"/>
            <a:ext cx="2292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/>
              <a:t>Loop </a:t>
            </a:r>
            <a:r>
              <a:rPr lang="sv-SE" dirty="0" err="1" smtClean="0"/>
              <a:t>created</a:t>
            </a:r>
            <a:r>
              <a:rPr lang="sv-SE" dirty="0" smtClean="0"/>
              <a:t> </a:t>
            </a:r>
            <a:r>
              <a:rPr lang="sv-SE" dirty="0" err="1" smtClean="0"/>
              <a:t>products</a:t>
            </a:r>
            <a:endParaRPr lang="sv-SE" dirty="0"/>
          </a:p>
        </p:txBody>
      </p:sp>
      <p:cxnSp>
        <p:nvCxnSpPr>
          <p:cNvPr id="10" name="Straight Arrow Connector 9"/>
          <p:cNvCxnSpPr/>
          <p:nvPr/>
        </p:nvCxnSpPr>
        <p:spPr>
          <a:xfrm flipH="1" flipV="1">
            <a:off x="2628900" y="4173590"/>
            <a:ext cx="124691" cy="3693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7" idx="2"/>
          </p:cNvCxnSpPr>
          <p:nvPr/>
        </p:nvCxnSpPr>
        <p:spPr>
          <a:xfrm flipH="1">
            <a:off x="4422623" y="1670982"/>
            <a:ext cx="492277" cy="3671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705110" y="2038150"/>
            <a:ext cx="2342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/>
              <a:t>Show </a:t>
            </a:r>
            <a:r>
              <a:rPr lang="sv-SE" dirty="0" err="1" smtClean="0"/>
              <a:t>created</a:t>
            </a:r>
            <a:r>
              <a:rPr lang="sv-SE" dirty="0" smtClean="0"/>
              <a:t> </a:t>
            </a:r>
            <a:r>
              <a:rPr lang="sv-SE" dirty="0" err="1" smtClean="0"/>
              <a:t>products</a:t>
            </a:r>
            <a:endParaRPr lang="sv-SE" dirty="0"/>
          </a:p>
        </p:txBody>
      </p:sp>
      <p:cxnSp>
        <p:nvCxnSpPr>
          <p:cNvPr id="15" name="Straight Arrow Connector 14"/>
          <p:cNvCxnSpPr/>
          <p:nvPr/>
        </p:nvCxnSpPr>
        <p:spPr>
          <a:xfrm flipH="1">
            <a:off x="9528465" y="2368338"/>
            <a:ext cx="277090" cy="2278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8815251" y="6144853"/>
            <a:ext cx="3232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err="1" smtClean="0"/>
              <a:t>Create</a:t>
            </a:r>
            <a:r>
              <a:rPr lang="sv-SE" dirty="0" smtClean="0"/>
              <a:t> a </a:t>
            </a:r>
            <a:r>
              <a:rPr lang="sv-SE" dirty="0" err="1" smtClean="0"/>
              <a:t>product</a:t>
            </a:r>
            <a:r>
              <a:rPr lang="sv-SE" dirty="0" smtClean="0"/>
              <a:t> from form data</a:t>
            </a:r>
            <a:endParaRPr lang="sv-SE" dirty="0"/>
          </a:p>
        </p:txBody>
      </p:sp>
      <p:cxnSp>
        <p:nvCxnSpPr>
          <p:cNvPr id="18" name="Straight Arrow Connector 17"/>
          <p:cNvCxnSpPr/>
          <p:nvPr/>
        </p:nvCxnSpPr>
        <p:spPr>
          <a:xfrm flipH="1" flipV="1">
            <a:off x="9805555" y="5086805"/>
            <a:ext cx="1198418" cy="8464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096000" y="365125"/>
            <a:ext cx="3512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err="1" smtClean="0"/>
              <a:t>Define</a:t>
            </a:r>
            <a:r>
              <a:rPr lang="sv-SE" dirty="0" smtClean="0"/>
              <a:t> a </a:t>
            </a:r>
            <a:r>
              <a:rPr lang="sv-SE" dirty="0" err="1" smtClean="0"/>
              <a:t>collection</a:t>
            </a:r>
            <a:r>
              <a:rPr lang="sv-SE" dirty="0" smtClean="0"/>
              <a:t> to store data in</a:t>
            </a:r>
            <a:endParaRPr lang="sv-SE" dirty="0"/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7429500" y="780161"/>
            <a:ext cx="93518" cy="4301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1371599" y="3470135"/>
            <a:ext cx="1891145" cy="27610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0" name="Rectangle 19"/>
          <p:cNvSpPr/>
          <p:nvPr/>
        </p:nvSpPr>
        <p:spPr>
          <a:xfrm>
            <a:off x="6981693" y="2458164"/>
            <a:ext cx="5210307" cy="626968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2" name="Rectangle 21"/>
          <p:cNvSpPr/>
          <p:nvPr/>
        </p:nvSpPr>
        <p:spPr>
          <a:xfrm>
            <a:off x="7180118" y="3560723"/>
            <a:ext cx="3766970" cy="167398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3" name="Rectangle 22"/>
          <p:cNvSpPr/>
          <p:nvPr/>
        </p:nvSpPr>
        <p:spPr>
          <a:xfrm>
            <a:off x="6407229" y="1179861"/>
            <a:ext cx="3962898" cy="27610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4" name="Rectangle 23"/>
          <p:cNvSpPr/>
          <p:nvPr/>
        </p:nvSpPr>
        <p:spPr>
          <a:xfrm>
            <a:off x="1655618" y="2432508"/>
            <a:ext cx="2169235" cy="27610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3824853" y="2708609"/>
            <a:ext cx="3461172" cy="17283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5399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 smtClean="0"/>
              <a:t>Debugging</a:t>
            </a:r>
            <a:r>
              <a:rPr lang="sv-SE" dirty="0" smtClean="0"/>
              <a:t> </a:t>
            </a:r>
            <a:r>
              <a:rPr lang="sv-SE" dirty="0" err="1" smtClean="0"/>
              <a:t>with</a:t>
            </a:r>
            <a:r>
              <a:rPr lang="sv-SE" dirty="0" smtClean="0"/>
              <a:t> Minimongo - </a:t>
            </a:r>
            <a:r>
              <a:rPr lang="sv-SE" dirty="0" err="1" smtClean="0"/>
              <a:t>collection</a:t>
            </a:r>
            <a:endParaRPr lang="sv-S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63461"/>
            <a:ext cx="6649378" cy="511563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865918" y="4665518"/>
            <a:ext cx="409233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err="1" smtClean="0"/>
              <a:t>Interact</a:t>
            </a:r>
            <a:r>
              <a:rPr lang="sv-SE" dirty="0" smtClean="0"/>
              <a:t> </a:t>
            </a:r>
            <a:r>
              <a:rPr lang="sv-SE" dirty="0" err="1" smtClean="0"/>
              <a:t>with</a:t>
            </a:r>
            <a:r>
              <a:rPr lang="sv-SE" dirty="0" smtClean="0"/>
              <a:t> </a:t>
            </a:r>
            <a:r>
              <a:rPr lang="sv-SE" dirty="0" err="1" smtClean="0"/>
              <a:t>collection</a:t>
            </a:r>
            <a:r>
              <a:rPr lang="sv-SE" dirty="0" smtClean="0"/>
              <a:t> in the browser </a:t>
            </a:r>
          </a:p>
          <a:p>
            <a:r>
              <a:rPr lang="sv-SE" dirty="0" err="1" smtClean="0"/>
              <a:t>through</a:t>
            </a:r>
            <a:r>
              <a:rPr lang="sv-SE" dirty="0" smtClean="0"/>
              <a:t> mini-mongo. </a:t>
            </a:r>
          </a:p>
          <a:p>
            <a:r>
              <a:rPr lang="sv-SE" b="1" dirty="0" err="1" smtClean="0"/>
              <a:t>Remember</a:t>
            </a:r>
            <a:r>
              <a:rPr lang="sv-SE" b="1" dirty="0" smtClean="0"/>
              <a:t> to </a:t>
            </a:r>
            <a:r>
              <a:rPr lang="sv-SE" b="1" dirty="0" err="1" smtClean="0"/>
              <a:t>close</a:t>
            </a:r>
            <a:r>
              <a:rPr lang="sv-SE" b="1" dirty="0" smtClean="0"/>
              <a:t> </a:t>
            </a:r>
            <a:r>
              <a:rPr lang="sv-SE" b="1" dirty="0" err="1" smtClean="0"/>
              <a:t>this</a:t>
            </a:r>
            <a:r>
              <a:rPr lang="sv-SE" b="1" dirty="0" smtClean="0"/>
              <a:t> off in </a:t>
            </a:r>
            <a:r>
              <a:rPr lang="sv-SE" b="1" dirty="0" err="1" smtClean="0"/>
              <a:t>production</a:t>
            </a:r>
            <a:endParaRPr lang="sv-SE" b="1" dirty="0"/>
          </a:p>
        </p:txBody>
      </p:sp>
      <p:sp>
        <p:nvSpPr>
          <p:cNvPr id="6" name="TextBox 5"/>
          <p:cNvSpPr txBox="1"/>
          <p:nvPr/>
        </p:nvSpPr>
        <p:spPr>
          <a:xfrm>
            <a:off x="7772400" y="1463461"/>
            <a:ext cx="39224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err="1"/>
              <a:t>f</a:t>
            </a:r>
            <a:r>
              <a:rPr lang="sv-SE" dirty="0" err="1" smtClean="0"/>
              <a:t>ind</a:t>
            </a:r>
            <a:r>
              <a:rPr lang="sv-SE" dirty="0" smtClean="0"/>
              <a:t>() </a:t>
            </a:r>
            <a:r>
              <a:rPr lang="sv-SE" dirty="0" err="1" smtClean="0"/>
              <a:t>return</a:t>
            </a:r>
            <a:r>
              <a:rPr lang="sv-SE" dirty="0" smtClean="0"/>
              <a:t> cursor so </a:t>
            </a:r>
            <a:r>
              <a:rPr lang="sv-SE" dirty="0" err="1" smtClean="0"/>
              <a:t>fetch</a:t>
            </a:r>
            <a:r>
              <a:rPr lang="sv-SE" dirty="0" smtClean="0"/>
              <a:t>()  is </a:t>
            </a:r>
            <a:r>
              <a:rPr lang="sv-SE" dirty="0" err="1" smtClean="0"/>
              <a:t>needed</a:t>
            </a:r>
            <a:endParaRPr lang="sv-SE" dirty="0" smtClean="0"/>
          </a:p>
          <a:p>
            <a:r>
              <a:rPr lang="sv-SE" dirty="0"/>
              <a:t>t</a:t>
            </a:r>
            <a:r>
              <a:rPr lang="sv-SE" dirty="0" smtClean="0"/>
              <a:t>o </a:t>
            </a:r>
            <a:r>
              <a:rPr lang="sv-SE" dirty="0" err="1" smtClean="0"/>
              <a:t>retrieve</a:t>
            </a:r>
            <a:r>
              <a:rPr lang="sv-SE" dirty="0" smtClean="0"/>
              <a:t> </a:t>
            </a:r>
            <a:r>
              <a:rPr lang="sv-SE" dirty="0" err="1" smtClean="0"/>
              <a:t>actual</a:t>
            </a:r>
            <a:r>
              <a:rPr lang="sv-SE" dirty="0" smtClean="0"/>
              <a:t> data</a:t>
            </a:r>
            <a:endParaRPr lang="sv-SE" dirty="0"/>
          </a:p>
        </p:txBody>
      </p:sp>
      <p:sp>
        <p:nvSpPr>
          <p:cNvPr id="7" name="TextBox 6"/>
          <p:cNvSpPr txBox="1"/>
          <p:nvPr/>
        </p:nvSpPr>
        <p:spPr>
          <a:xfrm>
            <a:off x="1122218" y="6369627"/>
            <a:ext cx="80191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400" dirty="0"/>
              <a:t>m</a:t>
            </a:r>
            <a:r>
              <a:rPr lang="sv-SE" sz="2400" dirty="0" smtClean="0"/>
              <a:t>eteor </a:t>
            </a:r>
            <a:r>
              <a:rPr lang="sv-SE" sz="2400" dirty="0" err="1" smtClean="0"/>
              <a:t>reset</a:t>
            </a:r>
            <a:r>
              <a:rPr lang="sv-SE" sz="2400" dirty="0" smtClean="0"/>
              <a:t>  // do </a:t>
            </a:r>
            <a:r>
              <a:rPr lang="sv-SE" sz="2400" dirty="0" err="1" smtClean="0"/>
              <a:t>this</a:t>
            </a:r>
            <a:r>
              <a:rPr lang="sv-SE" sz="2400" dirty="0" smtClean="0"/>
              <a:t> in </a:t>
            </a:r>
            <a:r>
              <a:rPr lang="sv-SE" sz="2400" dirty="0" err="1" smtClean="0"/>
              <a:t>command</a:t>
            </a:r>
            <a:r>
              <a:rPr lang="sv-SE" sz="2400" dirty="0" smtClean="0"/>
              <a:t> </a:t>
            </a:r>
            <a:r>
              <a:rPr lang="sv-SE" sz="2400" dirty="0" err="1" smtClean="0"/>
              <a:t>window</a:t>
            </a:r>
            <a:r>
              <a:rPr lang="sv-SE" sz="2400" dirty="0" smtClean="0"/>
              <a:t> to </a:t>
            </a:r>
            <a:r>
              <a:rPr lang="sv-SE" sz="2400" dirty="0" err="1" smtClean="0"/>
              <a:t>reset</a:t>
            </a:r>
            <a:r>
              <a:rPr lang="sv-SE" sz="2400" dirty="0" smtClean="0"/>
              <a:t> </a:t>
            </a:r>
            <a:r>
              <a:rPr lang="sv-SE" sz="2400" dirty="0" err="1" smtClean="0"/>
              <a:t>database</a:t>
            </a:r>
            <a:endParaRPr lang="sv-SE" sz="2400" dirty="0"/>
          </a:p>
        </p:txBody>
      </p:sp>
      <p:sp>
        <p:nvSpPr>
          <p:cNvPr id="8" name="Rectangle 7"/>
          <p:cNvSpPr/>
          <p:nvPr/>
        </p:nvSpPr>
        <p:spPr>
          <a:xfrm>
            <a:off x="885693" y="4426527"/>
            <a:ext cx="2106889" cy="414668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3335482" y="2109792"/>
            <a:ext cx="5174673" cy="25557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2052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Second </a:t>
            </a:r>
            <a:r>
              <a:rPr lang="sv-SE" dirty="0" err="1" smtClean="0"/>
              <a:t>app</a:t>
            </a:r>
            <a:r>
              <a:rPr lang="sv-SE" dirty="0" smtClean="0"/>
              <a:t> - </a:t>
            </a:r>
            <a:r>
              <a:rPr lang="sv-SE" dirty="0" err="1" smtClean="0"/>
              <a:t>collaboration</a:t>
            </a:r>
            <a:endParaRPr lang="sv-S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 smtClean="0"/>
              <a:t>Business </a:t>
            </a:r>
            <a:r>
              <a:rPr lang="sv-SE" dirty="0" err="1" smtClean="0"/>
              <a:t>case</a:t>
            </a:r>
            <a:r>
              <a:rPr lang="sv-SE" dirty="0" smtClean="0"/>
              <a:t> : </a:t>
            </a:r>
            <a:r>
              <a:rPr lang="sv-SE" dirty="0" err="1" smtClean="0"/>
              <a:t>lets</a:t>
            </a:r>
            <a:r>
              <a:rPr lang="sv-SE" dirty="0" smtClean="0"/>
              <a:t> </a:t>
            </a:r>
            <a:r>
              <a:rPr lang="sv-SE" dirty="0" err="1" smtClean="0"/>
              <a:t>clean</a:t>
            </a:r>
            <a:r>
              <a:rPr lang="sv-SE" dirty="0" smtClean="0"/>
              <a:t> the house</a:t>
            </a:r>
          </a:p>
          <a:p>
            <a:r>
              <a:rPr lang="sv-SE" dirty="0" smtClean="0"/>
              <a:t>The </a:t>
            </a:r>
            <a:r>
              <a:rPr lang="sv-SE" dirty="0" err="1" smtClean="0"/>
              <a:t>first</a:t>
            </a:r>
            <a:r>
              <a:rPr lang="sv-SE" dirty="0" smtClean="0"/>
              <a:t> </a:t>
            </a:r>
            <a:r>
              <a:rPr lang="sv-SE" dirty="0" err="1" smtClean="0"/>
              <a:t>one</a:t>
            </a:r>
            <a:r>
              <a:rPr lang="sv-SE" dirty="0" smtClean="0"/>
              <a:t> to finish a task marks it as </a:t>
            </a:r>
            <a:r>
              <a:rPr lang="sv-SE" dirty="0" err="1" smtClean="0"/>
              <a:t>completed</a:t>
            </a:r>
            <a:endParaRPr lang="sv-SE" dirty="0" smtClean="0"/>
          </a:p>
          <a:p>
            <a:pPr marL="0" indent="0">
              <a:buNone/>
            </a:pPr>
            <a:endParaRPr lang="sv-S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044377"/>
            <a:ext cx="5026395" cy="355850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6609" y="3044377"/>
            <a:ext cx="5026395" cy="355850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2795155" y="6016336"/>
            <a:ext cx="8958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err="1" smtClean="0"/>
              <a:t>Client</a:t>
            </a:r>
            <a:r>
              <a:rPr lang="sv-SE" dirty="0" smtClean="0"/>
              <a:t> 1</a:t>
            </a:r>
            <a:endParaRPr lang="sv-SE" dirty="0"/>
          </a:p>
        </p:txBody>
      </p:sp>
      <p:sp>
        <p:nvSpPr>
          <p:cNvPr id="7" name="TextBox 6"/>
          <p:cNvSpPr txBox="1"/>
          <p:nvPr/>
        </p:nvSpPr>
        <p:spPr>
          <a:xfrm>
            <a:off x="6823364" y="5992297"/>
            <a:ext cx="8958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err="1" smtClean="0"/>
              <a:t>Client</a:t>
            </a:r>
            <a:r>
              <a:rPr lang="sv-SE" dirty="0" smtClean="0"/>
              <a:t> 2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448794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11758</TotalTime>
  <Words>2795</Words>
  <Application>Microsoft Office PowerPoint</Application>
  <PresentationFormat>Widescreen</PresentationFormat>
  <Paragraphs>616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7" baseType="lpstr">
      <vt:lpstr>Arial</vt:lpstr>
      <vt:lpstr>Calibri</vt:lpstr>
      <vt:lpstr>Calibri Light</vt:lpstr>
      <vt:lpstr>Consolas</vt:lpstr>
      <vt:lpstr>Office Theme</vt:lpstr>
      <vt:lpstr>Meteor</vt:lpstr>
      <vt:lpstr>About me</vt:lpstr>
      <vt:lpstr>Meteor in 5</vt:lpstr>
      <vt:lpstr>Meteor</vt:lpstr>
      <vt:lpstr>Get started</vt:lpstr>
      <vt:lpstr>App -breakdown</vt:lpstr>
      <vt:lpstr>App with database</vt:lpstr>
      <vt:lpstr>Debugging with Minimongo - collection</vt:lpstr>
      <vt:lpstr>Second app - collaboration</vt:lpstr>
      <vt:lpstr>Second app – naive code</vt:lpstr>
      <vt:lpstr>Going enterprise</vt:lpstr>
      <vt:lpstr>Pub/sub, limit the dataset</vt:lpstr>
      <vt:lpstr>Pub/sub – merge publishes</vt:lpstr>
      <vt:lpstr>Meteor – collection changes</vt:lpstr>
      <vt:lpstr>Organizing code</vt:lpstr>
      <vt:lpstr>Add method layer</vt:lpstr>
      <vt:lpstr>Better debugging serverside -webstorm</vt:lpstr>
      <vt:lpstr>Add authentication</vt:lpstr>
      <vt:lpstr>Authentication - code</vt:lpstr>
      <vt:lpstr>Authentication with roles</vt:lpstr>
      <vt:lpstr>Make collections more secure</vt:lpstr>
      <vt:lpstr>Routing</vt:lpstr>
      <vt:lpstr>External apis and polling</vt:lpstr>
      <vt:lpstr>External api - code</vt:lpstr>
      <vt:lpstr>Testing</vt:lpstr>
      <vt:lpstr>Testing – unit testing</vt:lpstr>
      <vt:lpstr>Testing – integration testing</vt:lpstr>
      <vt:lpstr>Meteor promises and es7 syntax</vt:lpstr>
      <vt:lpstr>Deploy</vt:lpstr>
      <vt:lpstr>Why Not Meteor</vt:lpstr>
      <vt:lpstr>Learn more</vt:lpstr>
      <vt:lpstr>Thank you for listening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Swetugg -Meteor</dc:title>
  <dc:creator>cnoring n</dc:creator>
  <cp:lastModifiedBy>cnoring n</cp:lastModifiedBy>
  <cp:revision>251</cp:revision>
  <dcterms:created xsi:type="dcterms:W3CDTF">2016-01-23T14:42:26Z</dcterms:created>
  <dcterms:modified xsi:type="dcterms:W3CDTF">2016-02-01T22:51:36Z</dcterms:modified>
</cp:coreProperties>
</file>